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445" r:id="rId2"/>
    <p:sldId id="312" r:id="rId3"/>
    <p:sldId id="405" r:id="rId4"/>
    <p:sldId id="406" r:id="rId5"/>
    <p:sldId id="415" r:id="rId6"/>
    <p:sldId id="416" r:id="rId7"/>
    <p:sldId id="430" r:id="rId8"/>
    <p:sldId id="432" r:id="rId9"/>
    <p:sldId id="433" r:id="rId10"/>
    <p:sldId id="434" r:id="rId11"/>
    <p:sldId id="435" r:id="rId12"/>
    <p:sldId id="437" r:id="rId13"/>
    <p:sldId id="440" r:id="rId14"/>
    <p:sldId id="436" r:id="rId15"/>
    <p:sldId id="438" r:id="rId16"/>
    <p:sldId id="446" r:id="rId17"/>
    <p:sldId id="409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29" r:id="rId53"/>
  </p:sldIdLst>
  <p:sldSz cx="13817600" cy="7772400"/>
  <p:notesSz cx="9601200" cy="7315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7F7F7F"/>
    <a:srgbClr val="6D6E70"/>
    <a:srgbClr val="ED6B06"/>
    <a:srgbClr val="678797"/>
    <a:srgbClr val="98AEB9"/>
    <a:srgbClr val="ED2336"/>
    <a:srgbClr val="FFCC00"/>
    <a:srgbClr val="FA974C"/>
    <a:srgbClr val="BDC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87253" autoAdjust="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161176" cy="367454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438388" y="3"/>
            <a:ext cx="4161176" cy="367454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r">
              <a:defRPr sz="1200"/>
            </a:lvl1pPr>
          </a:lstStyle>
          <a:p>
            <a:fld id="{837D1BED-9EE9-4E14-A948-B072783072C0}" type="datetimeFigureOut">
              <a:rPr lang="es-MX" smtClean="0"/>
              <a:t>25/09/2020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6947747"/>
            <a:ext cx="4161176" cy="367453"/>
          </a:xfrm>
          <a:prstGeom prst="rect">
            <a:avLst/>
          </a:prstGeom>
        </p:spPr>
        <p:txBody>
          <a:bodyPr vert="horz" lIns="95533" tIns="47766" rIns="95533" bIns="47766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438388" y="6947747"/>
            <a:ext cx="4161176" cy="367453"/>
          </a:xfrm>
          <a:prstGeom prst="rect">
            <a:avLst/>
          </a:prstGeom>
        </p:spPr>
        <p:txBody>
          <a:bodyPr vert="horz" lIns="95533" tIns="47766" rIns="95533" bIns="47766" rtlCol="0" anchor="b"/>
          <a:lstStyle>
            <a:lvl1pPr algn="r">
              <a:defRPr sz="1200"/>
            </a:lvl1pPr>
          </a:lstStyle>
          <a:p>
            <a:fld id="{3D632D97-2F10-4119-8422-91D76D2A16B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8364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161176" cy="367454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38388" y="3"/>
            <a:ext cx="4161176" cy="367454"/>
          </a:xfrm>
          <a:prstGeom prst="rect">
            <a:avLst/>
          </a:prstGeom>
        </p:spPr>
        <p:txBody>
          <a:bodyPr vert="horz" lIns="95533" tIns="47766" rIns="95533" bIns="47766" rtlCol="0"/>
          <a:lstStyle>
            <a:lvl1pPr algn="r">
              <a:defRPr sz="1200"/>
            </a:lvl1pPr>
          </a:lstStyle>
          <a:p>
            <a:fld id="{FF53E821-3873-4882-A982-8DB8D84AE741}" type="datetimeFigureOut">
              <a:rPr lang="es-MX" smtClean="0"/>
              <a:t>25/09/2020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3" tIns="47766" rIns="95533" bIns="47766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0777" y="3520440"/>
            <a:ext cx="7679648" cy="2880360"/>
          </a:xfrm>
          <a:prstGeom prst="rect">
            <a:avLst/>
          </a:prstGeom>
        </p:spPr>
        <p:txBody>
          <a:bodyPr vert="horz" lIns="95533" tIns="47766" rIns="95533" bIns="47766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6947747"/>
            <a:ext cx="4161176" cy="367453"/>
          </a:xfrm>
          <a:prstGeom prst="rect">
            <a:avLst/>
          </a:prstGeom>
        </p:spPr>
        <p:txBody>
          <a:bodyPr vert="horz" lIns="95533" tIns="47766" rIns="95533" bIns="47766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38388" y="6947747"/>
            <a:ext cx="4161176" cy="367453"/>
          </a:xfrm>
          <a:prstGeom prst="rect">
            <a:avLst/>
          </a:prstGeom>
        </p:spPr>
        <p:txBody>
          <a:bodyPr vert="horz" lIns="95533" tIns="47766" rIns="95533" bIns="47766" rtlCol="0" anchor="b"/>
          <a:lstStyle>
            <a:lvl1pPr algn="r">
              <a:defRPr sz="1200"/>
            </a:lvl1pPr>
          </a:lstStyle>
          <a:p>
            <a:fld id="{70C065D3-FA46-4806-B6E8-58443D2A2FD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14034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250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6320" y="2414482"/>
            <a:ext cx="11744960" cy="16660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72640" y="4404360"/>
            <a:ext cx="96723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A127-BCE7-A046-BE05-D3BE7C87A4B8}" type="datetimeFigureOut">
              <a:rPr lang="es-ES" smtClean="0"/>
              <a:t>25/09/2020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2405-1BA3-5E47-89B1-131735BBA9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3072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695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17760" y="311257"/>
            <a:ext cx="3108960" cy="66317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90880" y="311257"/>
            <a:ext cx="9096587" cy="66317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69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32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495" y="4994488"/>
            <a:ext cx="1174496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1495" y="3294275"/>
            <a:ext cx="1174496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74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90880" y="1813561"/>
            <a:ext cx="6102773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23947" y="1813561"/>
            <a:ext cx="6102773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328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0881" y="1739795"/>
            <a:ext cx="610517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0881" y="2464859"/>
            <a:ext cx="610517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019150" y="1739795"/>
            <a:ext cx="6107572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019150" y="2464859"/>
            <a:ext cx="6107572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47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A127-BCE7-A046-BE05-D3BE7C87A4B8}" type="datetimeFigureOut">
              <a:rPr lang="es-ES" smtClean="0"/>
              <a:t>25/09/2020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2405-1BA3-5E47-89B1-131735BBA9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08289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987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1" y="309457"/>
            <a:ext cx="4545895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2299" y="309457"/>
            <a:ext cx="7724422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0881" y="1626447"/>
            <a:ext cx="4545895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6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8347" y="5440681"/>
            <a:ext cx="82905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708347" y="694478"/>
            <a:ext cx="829056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708347" y="6082984"/>
            <a:ext cx="829056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0C6C-4F40-41DD-8A73-FA847B6FE81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5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0880" y="1813561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A127-BCE7-A046-BE05-D3BE7C87A4B8}" type="datetimeFigureOut">
              <a:rPr lang="es-ES" smtClean="0"/>
              <a:t>25/09/2020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2405-1BA3-5E47-89B1-131735BBA91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7444464"/>
            <a:ext cx="13817600" cy="327939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prstClr val="white"/>
                </a:solidFill>
                <a:latin typeface="Gotham-Bold"/>
                <a:cs typeface="Gotham-Bold"/>
              </a:rPr>
              <a:t>Segundo Informe de Gobierno 2016-2017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6587950" y="6891772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6680C6C-4F40-41DD-8A73-FA847B6FE81D}" type="slidenum">
              <a:rPr lang="es-MX" sz="3200" smtClean="0">
                <a:solidFill>
                  <a:srgbClr val="637886"/>
                </a:solidFill>
                <a:latin typeface="Gotham-Bold"/>
              </a:rPr>
              <a:pPr/>
              <a:t>‹Nº›</a:t>
            </a:fld>
            <a:endParaRPr lang="es-MX" sz="3200" dirty="0">
              <a:solidFill>
                <a:srgbClr val="637886"/>
              </a:solidFill>
              <a:latin typeface="Gotham-Bold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12209067" y="7444464"/>
            <a:ext cx="1608535" cy="328863"/>
          </a:xfrm>
          <a:prstGeom prst="rect">
            <a:avLst/>
          </a:prstGeom>
          <a:solidFill>
            <a:srgbClr val="637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-3866" y="-3807"/>
            <a:ext cx="13817600" cy="784479"/>
            <a:chOff x="-2814" y="-3807"/>
            <a:chExt cx="10058400" cy="784479"/>
          </a:xfrm>
        </p:grpSpPr>
        <p:sp>
          <p:nvSpPr>
            <p:cNvPr id="11" name="Rectángulo 10"/>
            <p:cNvSpPr/>
            <p:nvPr userDrawn="1"/>
          </p:nvSpPr>
          <p:spPr>
            <a:xfrm>
              <a:off x="-2814" y="-3807"/>
              <a:ext cx="10058400" cy="784479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cxnSp>
          <p:nvCxnSpPr>
            <p:cNvPr id="12" name="Conector recto 11"/>
            <p:cNvCxnSpPr/>
            <p:nvPr userDrawn="1"/>
          </p:nvCxnSpPr>
          <p:spPr>
            <a:xfrm>
              <a:off x="-2814" y="748588"/>
              <a:ext cx="10058400" cy="0"/>
            </a:xfrm>
            <a:prstGeom prst="line">
              <a:avLst/>
            </a:prstGeom>
            <a:ln w="57150">
              <a:solidFill>
                <a:srgbClr val="ED6B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/>
            <p:cNvPicPr>
              <a:picLocks noChangeAspect="1"/>
            </p:cNvPicPr>
            <p:nvPr userDrawn="1"/>
          </p:nvPicPr>
          <p:blipFill rotWithShape="1">
            <a:blip r:embed="rId15"/>
            <a:srcRect l="42789" t="68105" r="25632" b="18609"/>
            <a:stretch/>
          </p:blipFill>
          <p:spPr>
            <a:xfrm>
              <a:off x="6972453" y="11443"/>
              <a:ext cx="2914691" cy="68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1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3" r:id="rId12"/>
  </p:sldLayoutIdLst>
  <p:hf sldNum="0" hdr="0" ftr="0" dt="0"/>
  <p:txStyles>
    <p:titleStyle>
      <a:lvl1pPr algn="ctr" defTabSz="50292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502920" rtl="0" eaLnBrk="1" latinLnBrk="0" hangingPunct="1">
        <a:spcBef>
          <a:spcPct val="20000"/>
        </a:spcBef>
        <a:buFont typeface="Arial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buFont typeface="Arial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ge3.bcs.gob.mx/siere/Gobierno/Login.j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19" y="944881"/>
            <a:ext cx="8754261" cy="67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9" name="Grupo 28"/>
          <p:cNvGrpSpPr/>
          <p:nvPr/>
        </p:nvGrpSpPr>
        <p:grpSpPr>
          <a:xfrm>
            <a:off x="671971" y="1166339"/>
            <a:ext cx="4616573" cy="876988"/>
            <a:chOff x="5580693" y="2916417"/>
            <a:chExt cx="3608562" cy="685501"/>
          </a:xfrm>
        </p:grpSpPr>
        <p:sp>
          <p:nvSpPr>
            <p:cNvPr id="13" name="Hexágono 12"/>
            <p:cNvSpPr/>
            <p:nvPr/>
          </p:nvSpPr>
          <p:spPr>
            <a:xfrm>
              <a:off x="5580693" y="2916417"/>
              <a:ext cx="876783" cy="685501"/>
            </a:xfrm>
            <a:prstGeom prst="hexagon">
              <a:avLst/>
            </a:prstGeom>
            <a:solidFill>
              <a:srgbClr val="98AEB9"/>
            </a:solidFill>
            <a:ln>
              <a:solidFill>
                <a:srgbClr val="98AEB9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271520" y="2916417"/>
              <a:ext cx="2917735" cy="685501"/>
            </a:xfrm>
            <a:prstGeom prst="rect">
              <a:avLst/>
            </a:prstGeom>
            <a:ln w="12700">
              <a:solidFill>
                <a:srgbClr val="98AEB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4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Limitado              </a:t>
              </a: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(L0001)</a:t>
              </a: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10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55773" y="2535912"/>
            <a:ext cx="1173223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ES" sz="2400" kern="0" dirty="0">
                <a:latin typeface="HelveticaNeueLT Std Lt" panose="020B0403020202020204" pitchFamily="34" charset="0"/>
              </a:rPr>
              <a:t>Personal responsable de realizar la captura de la información en los Anexos asignados por el </a:t>
            </a:r>
            <a:r>
              <a:rPr lang="es-ES" sz="2400" kern="0" dirty="0" smtClean="0">
                <a:latin typeface="HelveticaNeueLT Std Lt" panose="020B0403020202020204" pitchFamily="34" charset="0"/>
              </a:rPr>
              <a:t>Funcionario y subirlos </a:t>
            </a:r>
            <a:r>
              <a:rPr lang="es-ES" sz="2400" kern="0" smtClean="0">
                <a:latin typeface="HelveticaNeueLT Std Lt" panose="020B0403020202020204" pitchFamily="34" charset="0"/>
              </a:rPr>
              <a:t>al sistema.</a:t>
            </a:r>
            <a:endParaRPr lang="es-ES" sz="2400" kern="0" dirty="0">
              <a:latin typeface="HelveticaNeueLT Std Lt" panose="020B04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8594" b="5469"/>
          <a:stretch/>
        </p:blipFill>
        <p:spPr>
          <a:xfrm>
            <a:off x="5288544" y="3606772"/>
            <a:ext cx="7207856" cy="34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30" name="Grupo 29"/>
          <p:cNvGrpSpPr/>
          <p:nvPr/>
        </p:nvGrpSpPr>
        <p:grpSpPr>
          <a:xfrm>
            <a:off x="544830" y="1145215"/>
            <a:ext cx="4616570" cy="876989"/>
            <a:chOff x="5580694" y="3765959"/>
            <a:chExt cx="3608561" cy="685502"/>
          </a:xfrm>
        </p:grpSpPr>
        <p:sp>
          <p:nvSpPr>
            <p:cNvPr id="16" name="Hexágono 15"/>
            <p:cNvSpPr/>
            <p:nvPr/>
          </p:nvSpPr>
          <p:spPr>
            <a:xfrm>
              <a:off x="5580694" y="3765959"/>
              <a:ext cx="876783" cy="68550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71520" y="3765960"/>
              <a:ext cx="2917735" cy="685501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4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Enlace                </a:t>
              </a: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(E0001)</a:t>
              </a: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11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231000" y="2373833"/>
            <a:ext cx="1173223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Servidor Público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que funge como vínculo </a:t>
            </a:r>
            <a:r>
              <a:rPr lang="es-MX" sz="2400" kern="0" dirty="0">
                <a:latin typeface="HelveticaNeueLT Std Lt" panose="020B0403020202020204" pitchFamily="34" charset="0"/>
              </a:rPr>
              <a:t>entre la Dependencia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o Entidad y </a:t>
            </a:r>
            <a:r>
              <a:rPr lang="es-MX" sz="2400" kern="0" dirty="0">
                <a:latin typeface="HelveticaNeueLT Std Lt" panose="020B0403020202020204" pitchFamily="34" charset="0"/>
              </a:rPr>
              <a:t>la Contraloría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General.</a:t>
            </a: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Solicita al  Representante de la Contraloría General, usuarios y claves para el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uso </a:t>
            </a:r>
            <a:r>
              <a:rPr lang="es-MX" sz="2400" kern="0" dirty="0">
                <a:latin typeface="HelveticaNeueLT Std Lt" panose="020B0403020202020204" pitchFamily="34" charset="0"/>
              </a:rPr>
              <a:t>del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Sistema</a:t>
            </a:r>
            <a:r>
              <a:rPr lang="es-MX" sz="2400" kern="0" dirty="0">
                <a:latin typeface="HelveticaNeueLT Std Lt" panose="020B0403020202020204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Entrega los usuarios y claves a los responsables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del </a:t>
            </a:r>
            <a:r>
              <a:rPr lang="es-MX" sz="2400" kern="0" dirty="0">
                <a:latin typeface="HelveticaNeueLT Std Lt" panose="020B0403020202020204" pitchFamily="34" charset="0"/>
              </a:rPr>
              <a:t>uso del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Sistema</a:t>
            </a:r>
            <a:r>
              <a:rPr lang="es-MX" sz="2400" kern="0" dirty="0">
                <a:latin typeface="HelveticaNeueLT Std Lt" panose="020B0403020202020204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Da seguimiento al interior de su Dependencia o Entidad al Proceso de Entrega-Recepción de las Unidades Administrativas. </a:t>
            </a:r>
          </a:p>
        </p:txBody>
      </p:sp>
    </p:spTree>
    <p:extLst>
      <p:ext uri="{BB962C8B-B14F-4D97-AF65-F5344CB8AC3E}">
        <p14:creationId xmlns:p14="http://schemas.microsoft.com/office/powerpoint/2010/main" val="3303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30" name="Grupo 29"/>
          <p:cNvGrpSpPr/>
          <p:nvPr/>
        </p:nvGrpSpPr>
        <p:grpSpPr>
          <a:xfrm>
            <a:off x="506730" y="1181038"/>
            <a:ext cx="4616570" cy="876989"/>
            <a:chOff x="5580694" y="3765959"/>
            <a:chExt cx="3608561" cy="685502"/>
          </a:xfrm>
        </p:grpSpPr>
        <p:sp>
          <p:nvSpPr>
            <p:cNvPr id="16" name="Hexágono 15"/>
            <p:cNvSpPr/>
            <p:nvPr/>
          </p:nvSpPr>
          <p:spPr>
            <a:xfrm>
              <a:off x="5580694" y="3765959"/>
              <a:ext cx="876783" cy="68550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71520" y="3765960"/>
              <a:ext cx="2917735" cy="685501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4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Enlace                </a:t>
              </a: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(E0001)</a:t>
              </a: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12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231000" y="2316683"/>
            <a:ext cx="117322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Supervisa y verifica la carga de información al Sistema, de las Unidades Administrativas de la  Dependencia.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Plantea dudas al Representante de la Contraloría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General, </a:t>
            </a:r>
            <a:r>
              <a:rPr lang="es-MX" sz="2400" kern="0" dirty="0">
                <a:latin typeface="HelveticaNeueLT Std Lt" panose="020B0403020202020204" pitchFamily="34" charset="0"/>
              </a:rPr>
              <a:t>a fin de atender los requerimientos de los usuarios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 smtClean="0">
                <a:latin typeface="HelveticaNeueLT Std Lt" panose="020B0403020202020204" pitchFamily="34" charset="0"/>
              </a:rPr>
              <a:t>Coordina </a:t>
            </a:r>
            <a:r>
              <a:rPr lang="es-MX" sz="2400" kern="0" dirty="0">
                <a:latin typeface="HelveticaNeueLT Std Lt" panose="020B0403020202020204" pitchFamily="34" charset="0"/>
              </a:rPr>
              <a:t>y da seguimiento a la información, de acuerdo a los tiempos establecidos.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Valida la información de los formatos.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Llena e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imprime </a:t>
            </a:r>
            <a:r>
              <a:rPr lang="es-MX" sz="2400" kern="0" dirty="0">
                <a:latin typeface="HelveticaNeueLT Std Lt" panose="020B0403020202020204" pitchFamily="34" charset="0"/>
              </a:rPr>
              <a:t>el Acta Administrativa de Entrega-Recepción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.</a:t>
            </a:r>
            <a:endParaRPr lang="es-MX" sz="2400" kern="0" dirty="0">
              <a:latin typeface="HelveticaNeueLT Std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30" name="Grupo 29"/>
          <p:cNvGrpSpPr/>
          <p:nvPr/>
        </p:nvGrpSpPr>
        <p:grpSpPr>
          <a:xfrm>
            <a:off x="506730" y="1175997"/>
            <a:ext cx="4616570" cy="876989"/>
            <a:chOff x="5580694" y="3765959"/>
            <a:chExt cx="3608561" cy="685502"/>
          </a:xfrm>
        </p:grpSpPr>
        <p:sp>
          <p:nvSpPr>
            <p:cNvPr id="16" name="Hexágono 15"/>
            <p:cNvSpPr/>
            <p:nvPr/>
          </p:nvSpPr>
          <p:spPr>
            <a:xfrm>
              <a:off x="5580694" y="3765959"/>
              <a:ext cx="876783" cy="68550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71520" y="3765960"/>
              <a:ext cx="2917735" cy="685501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4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Enlace                </a:t>
              </a: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(E0001)</a:t>
              </a: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13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289457" y="2345832"/>
            <a:ext cx="11732236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Genera el Disco Compacto con la información del proceso. (formatos capturados).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Organiza el Acto de Entrega-Recepción en coordinación con los Representantes de la Contraloría General.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Proporciona la información del sistema al Funcionario Entrante.</a:t>
            </a:r>
          </a:p>
        </p:txBody>
      </p:sp>
    </p:spTree>
    <p:extLst>
      <p:ext uri="{BB962C8B-B14F-4D97-AF65-F5344CB8AC3E}">
        <p14:creationId xmlns:p14="http://schemas.microsoft.com/office/powerpoint/2010/main" val="1042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31" name="Grupo 30"/>
          <p:cNvGrpSpPr/>
          <p:nvPr/>
        </p:nvGrpSpPr>
        <p:grpSpPr>
          <a:xfrm>
            <a:off x="563880" y="1126723"/>
            <a:ext cx="4616573" cy="876988"/>
            <a:chOff x="5580693" y="4615499"/>
            <a:chExt cx="3608562" cy="685501"/>
          </a:xfrm>
        </p:grpSpPr>
        <p:sp>
          <p:nvSpPr>
            <p:cNvPr id="10" name="Hexágono 9"/>
            <p:cNvSpPr/>
            <p:nvPr/>
          </p:nvSpPr>
          <p:spPr>
            <a:xfrm>
              <a:off x="5580693" y="4615499"/>
              <a:ext cx="876783" cy="685501"/>
            </a:xfrm>
            <a:prstGeom prst="hexag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271520" y="4615499"/>
              <a:ext cx="2917735" cy="685501"/>
            </a:xfrm>
            <a:prstGeom prst="rect">
              <a:avLst/>
            </a:prstGeom>
            <a:ln w="127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Representante  </a:t>
              </a:r>
              <a:r>
                <a:rPr lang="es-ES" sz="2400" b="1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  </a:t>
              </a: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(R0001)</a:t>
              </a: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14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47682" y="2220996"/>
            <a:ext cx="11732236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Personal de la Contraloría 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General, </a:t>
            </a:r>
            <a:r>
              <a:rPr lang="es-MX" sz="2400" kern="0" dirty="0">
                <a:latin typeface="HelveticaNeueLT Std Lt" panose="020B0403020202020204" pitchFamily="34" charset="0"/>
              </a:rPr>
              <a:t>encargado de dar seguimiento al Proceso de Entrega-Recepción de las Unidades Administrativas de la Dependencia o Entidad que tenga asignada</a:t>
            </a:r>
            <a:r>
              <a:rPr lang="es-MX" sz="2400" kern="0" dirty="0" smtClean="0">
                <a:latin typeface="HelveticaNeueLT Std Lt" panose="020B0403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Solicita en caso de ser necesario usuarios y claves al Administrador del Sistema.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Supervisa y verifica la carga de información al Sistema de Unidades Administrativas asignadas.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endParaRPr lang="es-MX" sz="2400" kern="0" dirty="0">
              <a:latin typeface="HelveticaNeueLT Std Lt" panose="020B0403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latin typeface="HelveticaNeueLT Std Lt" panose="020B0403020202020204" pitchFamily="34" charset="0"/>
              </a:rPr>
              <a:t>Coordina y da seguimiento a la información de los formatos del sistema, de acuerdo a los tiempos establecidos.</a:t>
            </a:r>
          </a:p>
        </p:txBody>
      </p:sp>
    </p:spTree>
    <p:extLst>
      <p:ext uri="{BB962C8B-B14F-4D97-AF65-F5344CB8AC3E}">
        <p14:creationId xmlns:p14="http://schemas.microsoft.com/office/powerpoint/2010/main" val="23402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-1325868" y="163677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15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104864" y="775454"/>
            <a:ext cx="6481095" cy="6627614"/>
            <a:chOff x="3165824" y="375138"/>
            <a:chExt cx="7056699" cy="7266306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DD98E0D5-CBD1-4F08-B4F3-CFA16EAD42EC}"/>
                </a:ext>
              </a:extLst>
            </p:cNvPr>
            <p:cNvSpPr/>
            <p:nvPr/>
          </p:nvSpPr>
          <p:spPr>
            <a:xfrm>
              <a:off x="3481570" y="690881"/>
              <a:ext cx="1692000" cy="5283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latin typeface="Helvetica" pitchFamily="2" charset="0"/>
                </a:rPr>
                <a:t>Usuario Funcionario</a:t>
              </a:r>
              <a:endParaRPr lang="es-ES" sz="1000" b="1" dirty="0">
                <a:latin typeface="Helvetica" pitchFamily="2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8E0D0329-CB48-4ACE-B67C-F62B3699BFE0}"/>
                </a:ext>
              </a:extLst>
            </p:cNvPr>
            <p:cNvSpPr/>
            <p:nvPr/>
          </p:nvSpPr>
          <p:spPr>
            <a:xfrm>
              <a:off x="5173568" y="690881"/>
              <a:ext cx="1671611" cy="5283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>
                  <a:latin typeface="Helvetica" pitchFamily="2" charset="0"/>
                </a:rPr>
                <a:t>Usuario </a:t>
              </a:r>
              <a:r>
                <a:rPr lang="es-MX" sz="1000" b="1" dirty="0">
                  <a:latin typeface="Helvetica" pitchFamily="2" charset="0"/>
                </a:rPr>
                <a:t>Limitado</a:t>
              </a:r>
              <a:endParaRPr lang="es-ES" sz="1000" b="1" dirty="0">
                <a:latin typeface="Helvetica" pitchFamily="2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5B24E6CF-F6B0-499B-882A-08B03F9937D3}"/>
                </a:ext>
              </a:extLst>
            </p:cNvPr>
            <p:cNvSpPr/>
            <p:nvPr/>
          </p:nvSpPr>
          <p:spPr>
            <a:xfrm>
              <a:off x="6845182" y="690881"/>
              <a:ext cx="1685346" cy="5283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latin typeface="Helvetica" pitchFamily="2" charset="0"/>
                </a:rPr>
                <a:t>Enlace</a:t>
              </a:r>
              <a:endParaRPr lang="es-ES" sz="1000" b="1" dirty="0">
                <a:latin typeface="Helvetica" pitchFamily="2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842D0C49-0BF3-4C0A-B454-FF75C4FDC7B2}"/>
                </a:ext>
              </a:extLst>
            </p:cNvPr>
            <p:cNvSpPr/>
            <p:nvPr/>
          </p:nvSpPr>
          <p:spPr>
            <a:xfrm>
              <a:off x="8537177" y="690881"/>
              <a:ext cx="1685346" cy="5283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latin typeface="Helvetica" pitchFamily="2" charset="0"/>
                </a:rPr>
                <a:t>Contraloría General</a:t>
              </a:r>
              <a:endParaRPr lang="es-ES" sz="1000" b="1" dirty="0">
                <a:latin typeface="Helvetica" pitchFamily="2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8B12CA13-4A70-4910-9B10-900D87FEDD00}"/>
                </a:ext>
              </a:extLst>
            </p:cNvPr>
            <p:cNvSpPr/>
            <p:nvPr/>
          </p:nvSpPr>
          <p:spPr>
            <a:xfrm rot="5400000">
              <a:off x="-190187" y="3969687"/>
              <a:ext cx="7027768" cy="3157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1BA50ADC-94D7-4033-A667-0CA79830D1EC}"/>
                </a:ext>
              </a:extLst>
            </p:cNvPr>
            <p:cNvSpPr/>
            <p:nvPr/>
          </p:nvSpPr>
          <p:spPr>
            <a:xfrm>
              <a:off x="3165824" y="375138"/>
              <a:ext cx="7056698" cy="3157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CB8E1D6D-F1C7-4656-A417-F2BD2D6B85E8}"/>
                </a:ext>
              </a:extLst>
            </p:cNvPr>
            <p:cNvSpPr txBox="1"/>
            <p:nvPr/>
          </p:nvSpPr>
          <p:spPr>
            <a:xfrm>
              <a:off x="3229086" y="383104"/>
              <a:ext cx="60971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  <a:latin typeface="Helvetica" pitchFamily="2" charset="0"/>
                </a:rPr>
                <a:t>Actividades Generales por Tipo de Usuario</a:t>
              </a:r>
              <a:endParaRPr lang="es-E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3474702" y="1233890"/>
              <a:ext cx="6740953" cy="6407554"/>
              <a:chOff x="921031" y="1177342"/>
              <a:chExt cx="9391626" cy="8947938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="" xmlns:a16="http://schemas.microsoft.com/office/drawing/2014/main" id="{091A5A78-7976-4253-810D-BB19E90C60E0}"/>
                  </a:ext>
                </a:extLst>
              </p:cNvPr>
              <p:cNvSpPr/>
              <p:nvPr/>
            </p:nvSpPr>
            <p:spPr>
              <a:xfrm>
                <a:off x="7959395" y="1177343"/>
                <a:ext cx="2353262" cy="89479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="" xmlns:a16="http://schemas.microsoft.com/office/drawing/2014/main" id="{6B294A8B-0AF7-47B8-ACD7-23515521CE72}"/>
                  </a:ext>
                </a:extLst>
              </p:cNvPr>
              <p:cNvSpPr/>
              <p:nvPr/>
            </p:nvSpPr>
            <p:spPr>
              <a:xfrm>
                <a:off x="5605587" y="1177342"/>
                <a:ext cx="2353262" cy="89479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="" xmlns:a16="http://schemas.microsoft.com/office/drawing/2014/main" id="{764FCCDB-E2B6-4A5B-955D-425DA8E2B8BE}"/>
                  </a:ext>
                </a:extLst>
              </p:cNvPr>
              <p:cNvSpPr/>
              <p:nvPr/>
            </p:nvSpPr>
            <p:spPr>
              <a:xfrm>
                <a:off x="3250008" y="1177343"/>
                <a:ext cx="2353262" cy="89479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="" xmlns:a16="http://schemas.microsoft.com/office/drawing/2014/main" id="{50B5C59D-525C-4DC1-8DF9-BD62BA19FE38}"/>
                  </a:ext>
                </a:extLst>
              </p:cNvPr>
              <p:cNvSpPr/>
              <p:nvPr/>
            </p:nvSpPr>
            <p:spPr>
              <a:xfrm>
                <a:off x="921031" y="1177342"/>
                <a:ext cx="2353262" cy="89479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="" xmlns:a16="http://schemas.microsoft.com/office/drawing/2014/main" id="{77BB9949-5FB8-4179-805E-11158CEC084F}"/>
                  </a:ext>
                </a:extLst>
              </p:cNvPr>
              <p:cNvSpPr/>
              <p:nvPr/>
            </p:nvSpPr>
            <p:spPr>
              <a:xfrm>
                <a:off x="1273947" y="1537152"/>
                <a:ext cx="1615730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Accede al Sistema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Conector recto de flecha 19">
                <a:extLst>
                  <a:ext uri="{FF2B5EF4-FFF2-40B4-BE49-F238E27FC236}">
                    <a16:creationId xmlns="" xmlns:a16="http://schemas.microsoft.com/office/drawing/2014/main" id="{D11A0E01-F6F2-4FA3-A4DD-5C8DB7DEB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1812" y="2246838"/>
                <a:ext cx="0" cy="2472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ángulo 20">
                <a:extLst>
                  <a:ext uri="{FF2B5EF4-FFF2-40B4-BE49-F238E27FC236}">
                    <a16:creationId xmlns="" xmlns:a16="http://schemas.microsoft.com/office/drawing/2014/main" id="{E689E27A-B2E3-4730-9FE2-7A74E7BCA74E}"/>
                  </a:ext>
                </a:extLst>
              </p:cNvPr>
              <p:cNvSpPr/>
              <p:nvPr/>
            </p:nvSpPr>
            <p:spPr>
              <a:xfrm>
                <a:off x="1273947" y="2494098"/>
                <a:ext cx="1615734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Da alta de Usuarios Limitados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Conector recto de flecha 21">
                <a:extLst>
                  <a:ext uri="{FF2B5EF4-FFF2-40B4-BE49-F238E27FC236}">
                    <a16:creationId xmlns="" xmlns:a16="http://schemas.microsoft.com/office/drawing/2014/main" id="{064D06FE-566E-4CA5-B15B-CBF74417E658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>
                <a:off x="2081812" y="3216723"/>
                <a:ext cx="2" cy="2983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ángulo 22">
                <a:extLst>
                  <a:ext uri="{FF2B5EF4-FFF2-40B4-BE49-F238E27FC236}">
                    <a16:creationId xmlns="" xmlns:a16="http://schemas.microsoft.com/office/drawing/2014/main" id="{21849183-DED0-4B3B-B2B9-29205B9CD9DA}"/>
                  </a:ext>
                </a:extLst>
              </p:cNvPr>
              <p:cNvSpPr/>
              <p:nvPr/>
            </p:nvSpPr>
            <p:spPr>
              <a:xfrm>
                <a:off x="1273947" y="3515045"/>
                <a:ext cx="1615734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Determina y asigna formatos que aplican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="" xmlns:a16="http://schemas.microsoft.com/office/drawing/2014/main" id="{47D5605E-5C16-45CE-8341-0149D3A3BF4D}"/>
                  </a:ext>
                </a:extLst>
              </p:cNvPr>
              <p:cNvSpPr/>
              <p:nvPr/>
            </p:nvSpPr>
            <p:spPr>
              <a:xfrm>
                <a:off x="3799117" y="4217511"/>
                <a:ext cx="1615734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Captura la información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Conector: angular 19">
                <a:extLst>
                  <a:ext uri="{FF2B5EF4-FFF2-40B4-BE49-F238E27FC236}">
                    <a16:creationId xmlns="" xmlns:a16="http://schemas.microsoft.com/office/drawing/2014/main" id="{9999E485-14BF-4AD4-B668-2C14BA6B2714}"/>
                  </a:ext>
                </a:extLst>
              </p:cNvPr>
              <p:cNvCxnSpPr>
                <a:cxnSpLocks/>
                <a:stCxn id="23" idx="3"/>
                <a:endCxn id="24" idx="0"/>
              </p:cNvCxnSpPr>
              <p:nvPr/>
            </p:nvCxnSpPr>
            <p:spPr>
              <a:xfrm>
                <a:off x="2889681" y="3852397"/>
                <a:ext cx="1717303" cy="365114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ombo 25">
                <a:extLst>
                  <a:ext uri="{FF2B5EF4-FFF2-40B4-BE49-F238E27FC236}">
                    <a16:creationId xmlns="" xmlns:a16="http://schemas.microsoft.com/office/drawing/2014/main" id="{2BEA7FE0-312B-4F3D-9DA2-B24471BBA12E}"/>
                  </a:ext>
                </a:extLst>
              </p:cNvPr>
              <p:cNvSpPr/>
              <p:nvPr/>
            </p:nvSpPr>
            <p:spPr>
              <a:xfrm>
                <a:off x="1353843" y="4527114"/>
                <a:ext cx="1455938" cy="1064022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="" xmlns:a16="http://schemas.microsoft.com/office/drawing/2014/main" id="{D7F207DE-BDB6-4DD2-B39B-1D6D1FD22F19}"/>
                  </a:ext>
                </a:extLst>
              </p:cNvPr>
              <p:cNvSpPr txBox="1"/>
              <p:nvPr/>
            </p:nvSpPr>
            <p:spPr>
              <a:xfrm>
                <a:off x="1325204" y="4650573"/>
                <a:ext cx="1513216" cy="602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Autoriza </a:t>
                </a:r>
              </a:p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la información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Conector: angular 25">
                <a:extLst>
                  <a:ext uri="{FF2B5EF4-FFF2-40B4-BE49-F238E27FC236}">
                    <a16:creationId xmlns="" xmlns:a16="http://schemas.microsoft.com/office/drawing/2014/main" id="{C6828E9F-58E1-4BED-935B-010D099B9183}"/>
                  </a:ext>
                </a:extLst>
              </p:cNvPr>
              <p:cNvCxnSpPr>
                <a:cxnSpLocks/>
                <a:stCxn id="24" idx="1"/>
                <a:endCxn id="26" idx="0"/>
              </p:cNvCxnSpPr>
              <p:nvPr/>
            </p:nvCxnSpPr>
            <p:spPr>
              <a:xfrm rot="10800000">
                <a:off x="2081813" y="4527115"/>
                <a:ext cx="1717305" cy="27749"/>
              </a:xfrm>
              <a:prstGeom prst="bentConnector4">
                <a:avLst>
                  <a:gd name="adj1" fmla="val 28805"/>
                  <a:gd name="adj2" fmla="val 92381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: angular 32">
                <a:extLst>
                  <a:ext uri="{FF2B5EF4-FFF2-40B4-BE49-F238E27FC236}">
                    <a16:creationId xmlns="" xmlns:a16="http://schemas.microsoft.com/office/drawing/2014/main" id="{F07BD91A-D325-4493-9DC2-FA5FC1C52E5E}"/>
                  </a:ext>
                </a:extLst>
              </p:cNvPr>
              <p:cNvCxnSpPr>
                <a:cxnSpLocks/>
                <a:stCxn id="26" idx="3"/>
                <a:endCxn id="24" idx="2"/>
              </p:cNvCxnSpPr>
              <p:nvPr/>
            </p:nvCxnSpPr>
            <p:spPr>
              <a:xfrm flipV="1">
                <a:off x="2809781" y="4892214"/>
                <a:ext cx="1797203" cy="166911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uadroTexto 29">
                <a:extLst>
                  <a:ext uri="{FF2B5EF4-FFF2-40B4-BE49-F238E27FC236}">
                    <a16:creationId xmlns="" xmlns:a16="http://schemas.microsoft.com/office/drawing/2014/main" id="{01DBEEF3-CF87-4119-9481-1AD1A9E1C3E4}"/>
                  </a:ext>
                </a:extLst>
              </p:cNvPr>
              <p:cNvSpPr txBox="1"/>
              <p:nvPr/>
            </p:nvSpPr>
            <p:spPr>
              <a:xfrm>
                <a:off x="2551176" y="4747653"/>
                <a:ext cx="779286" cy="343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No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Conector recto de flecha 30">
                <a:extLst>
                  <a:ext uri="{FF2B5EF4-FFF2-40B4-BE49-F238E27FC236}">
                    <a16:creationId xmlns="" xmlns:a16="http://schemas.microsoft.com/office/drawing/2014/main" id="{D3DE73B3-413D-4C7B-BE8C-0C37F891FD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1812" y="5620755"/>
                <a:ext cx="2" cy="2983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ángulo 31">
                <a:extLst>
                  <a:ext uri="{FF2B5EF4-FFF2-40B4-BE49-F238E27FC236}">
                    <a16:creationId xmlns="" xmlns:a16="http://schemas.microsoft.com/office/drawing/2014/main" id="{F39C9952-4CED-487D-9055-4C8D2CD9A219}"/>
                  </a:ext>
                </a:extLst>
              </p:cNvPr>
              <p:cNvSpPr/>
              <p:nvPr/>
            </p:nvSpPr>
            <p:spPr>
              <a:xfrm>
                <a:off x="1273947" y="5928772"/>
                <a:ext cx="1615734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Inicia Entrega Recepción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="" xmlns:a16="http://schemas.microsoft.com/office/drawing/2014/main" id="{C04E439E-40BA-4E16-9CFC-EA19F583C371}"/>
                  </a:ext>
                </a:extLst>
              </p:cNvPr>
              <p:cNvSpPr txBox="1"/>
              <p:nvPr/>
            </p:nvSpPr>
            <p:spPr>
              <a:xfrm>
                <a:off x="2050830" y="5544756"/>
                <a:ext cx="579044" cy="343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000" dirty="0"/>
                  <a:t>Si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="" xmlns:a16="http://schemas.microsoft.com/office/drawing/2014/main" id="{234B1DFD-CC12-4531-809A-016599BA7D5C}"/>
                  </a:ext>
                </a:extLst>
              </p:cNvPr>
              <p:cNvSpPr/>
              <p:nvPr/>
            </p:nvSpPr>
            <p:spPr>
              <a:xfrm>
                <a:off x="5963468" y="2322175"/>
                <a:ext cx="1615730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Recibe </a:t>
                </a:r>
                <a:r>
                  <a:rPr lang="es-MX" sz="1000" dirty="0" smtClean="0">
                    <a:solidFill>
                      <a:schemeClr val="tx1"/>
                    </a:solidFill>
                  </a:rPr>
                  <a:t>claves </a:t>
                </a:r>
                <a:r>
                  <a:rPr lang="es-MX" sz="1000" dirty="0">
                    <a:solidFill>
                      <a:schemeClr val="tx1"/>
                    </a:solidFill>
                  </a:rPr>
                  <a:t>de a</a:t>
                </a:r>
                <a:r>
                  <a:rPr lang="es-MX" sz="1000" dirty="0" smtClean="0">
                    <a:solidFill>
                      <a:schemeClr val="tx1"/>
                    </a:solidFill>
                  </a:rPr>
                  <a:t>cceso </a:t>
                </a:r>
                <a:r>
                  <a:rPr lang="es-MX" sz="1000" dirty="0">
                    <a:solidFill>
                      <a:schemeClr val="tx1"/>
                    </a:solidFill>
                  </a:rPr>
                  <a:t>al </a:t>
                </a:r>
                <a:r>
                  <a:rPr lang="es-MX" sz="1000" dirty="0" smtClean="0">
                    <a:solidFill>
                      <a:schemeClr val="tx1"/>
                    </a:solidFill>
                  </a:rPr>
                  <a:t>sistema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ombo 35">
                <a:extLst>
                  <a:ext uri="{FF2B5EF4-FFF2-40B4-BE49-F238E27FC236}">
                    <a16:creationId xmlns="" xmlns:a16="http://schemas.microsoft.com/office/drawing/2014/main" id="{00867A64-8B30-4FB5-80CD-EBBDDC9CC777}"/>
                  </a:ext>
                </a:extLst>
              </p:cNvPr>
              <p:cNvSpPr/>
              <p:nvPr/>
            </p:nvSpPr>
            <p:spPr>
              <a:xfrm>
                <a:off x="6043364" y="5725974"/>
                <a:ext cx="1455938" cy="1064022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="" xmlns:a16="http://schemas.microsoft.com/office/drawing/2014/main" id="{6276532A-0F17-445A-9E44-644B230E85AD}"/>
                  </a:ext>
                </a:extLst>
              </p:cNvPr>
              <p:cNvSpPr txBox="1"/>
              <p:nvPr/>
            </p:nvSpPr>
            <p:spPr>
              <a:xfrm>
                <a:off x="5952450" y="5995823"/>
                <a:ext cx="1683314" cy="602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Revisa y acepta información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Conector: angular 50">
                <a:extLst>
                  <a:ext uri="{FF2B5EF4-FFF2-40B4-BE49-F238E27FC236}">
                    <a16:creationId xmlns="" xmlns:a16="http://schemas.microsoft.com/office/drawing/2014/main" id="{5BC303A9-E447-479B-B3D2-FDFC871956FA}"/>
                  </a:ext>
                </a:extLst>
              </p:cNvPr>
              <p:cNvCxnSpPr>
                <a:cxnSpLocks/>
                <a:stCxn id="34" idx="1"/>
                <a:endCxn id="19" idx="3"/>
              </p:cNvCxnSpPr>
              <p:nvPr/>
            </p:nvCxnSpPr>
            <p:spPr>
              <a:xfrm rot="10800000">
                <a:off x="2889678" y="1874505"/>
                <a:ext cx="3073791" cy="78502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: angular 53">
                <a:extLst>
                  <a:ext uri="{FF2B5EF4-FFF2-40B4-BE49-F238E27FC236}">
                    <a16:creationId xmlns="" xmlns:a16="http://schemas.microsoft.com/office/drawing/2014/main" id="{45E8ED1A-8A4B-4A08-A8D9-BB4FF7BD494E}"/>
                  </a:ext>
                </a:extLst>
              </p:cNvPr>
              <p:cNvCxnSpPr>
                <a:cxnSpLocks/>
                <a:stCxn id="36" idx="0"/>
                <a:endCxn id="41" idx="2"/>
              </p:cNvCxnSpPr>
              <p:nvPr/>
            </p:nvCxnSpPr>
            <p:spPr>
              <a:xfrm rot="16200000" flipV="1">
                <a:off x="4438837" y="3393477"/>
                <a:ext cx="492550" cy="4172443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ángulo 40">
                <a:extLst>
                  <a:ext uri="{FF2B5EF4-FFF2-40B4-BE49-F238E27FC236}">
                    <a16:creationId xmlns="" xmlns:a16="http://schemas.microsoft.com/office/drawing/2014/main" id="{95F9DE55-79DE-49F7-A594-B3D8FBB5C4F1}"/>
                  </a:ext>
                </a:extLst>
              </p:cNvPr>
              <p:cNvSpPr/>
              <p:nvPr/>
            </p:nvSpPr>
            <p:spPr>
              <a:xfrm>
                <a:off x="2446360" y="4904613"/>
                <a:ext cx="305059" cy="3288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00"/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="" xmlns:a16="http://schemas.microsoft.com/office/drawing/2014/main" id="{C709E645-811E-4E1C-ACE9-AFA7088EA866}"/>
                  </a:ext>
                </a:extLst>
              </p:cNvPr>
              <p:cNvSpPr txBox="1"/>
              <p:nvPr/>
            </p:nvSpPr>
            <p:spPr>
              <a:xfrm>
                <a:off x="6539377" y="5429181"/>
                <a:ext cx="779286" cy="343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No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Conector recto de flecha 43">
                <a:extLst>
                  <a:ext uri="{FF2B5EF4-FFF2-40B4-BE49-F238E27FC236}">
                    <a16:creationId xmlns="" xmlns:a16="http://schemas.microsoft.com/office/drawing/2014/main" id="{3875AFDB-8095-4DA9-9160-DFEE4E0F1992}"/>
                  </a:ext>
                </a:extLst>
              </p:cNvPr>
              <p:cNvCxnSpPr>
                <a:cxnSpLocks/>
                <a:stCxn id="32" idx="3"/>
                <a:endCxn id="37" idx="1"/>
              </p:cNvCxnSpPr>
              <p:nvPr/>
            </p:nvCxnSpPr>
            <p:spPr>
              <a:xfrm>
                <a:off x="2889682" y="6266124"/>
                <a:ext cx="3062768" cy="307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ángulo 44">
                <a:extLst>
                  <a:ext uri="{FF2B5EF4-FFF2-40B4-BE49-F238E27FC236}">
                    <a16:creationId xmlns="" xmlns:a16="http://schemas.microsoft.com/office/drawing/2014/main" id="{3B64FB66-5A0D-40F1-BFF6-33363F831457}"/>
                  </a:ext>
                </a:extLst>
              </p:cNvPr>
              <p:cNvSpPr/>
              <p:nvPr/>
            </p:nvSpPr>
            <p:spPr>
              <a:xfrm>
                <a:off x="5963468" y="7137588"/>
                <a:ext cx="1615730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Genera CD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Conector recto de flecha 45">
                <a:extLst>
                  <a:ext uri="{FF2B5EF4-FFF2-40B4-BE49-F238E27FC236}">
                    <a16:creationId xmlns="" xmlns:a16="http://schemas.microsoft.com/office/drawing/2014/main" id="{D888544E-CCA6-499A-8195-7A39ED4DDB2F}"/>
                  </a:ext>
                </a:extLst>
              </p:cNvPr>
              <p:cNvCxnSpPr>
                <a:stCxn id="36" idx="2"/>
                <a:endCxn id="45" idx="0"/>
              </p:cNvCxnSpPr>
              <p:nvPr/>
            </p:nvCxnSpPr>
            <p:spPr>
              <a:xfrm>
                <a:off x="6771333" y="6789996"/>
                <a:ext cx="0" cy="3475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ángulo 46">
                <a:extLst>
                  <a:ext uri="{FF2B5EF4-FFF2-40B4-BE49-F238E27FC236}">
                    <a16:creationId xmlns="" xmlns:a16="http://schemas.microsoft.com/office/drawing/2014/main" id="{73BA8A47-E055-48B9-9D98-78E9C4482D25}"/>
                  </a:ext>
                </a:extLst>
              </p:cNvPr>
              <p:cNvSpPr/>
              <p:nvPr/>
            </p:nvSpPr>
            <p:spPr>
              <a:xfrm>
                <a:off x="5963468" y="8066154"/>
                <a:ext cx="1615730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Llena e imprime el acta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Conector recto de flecha 47">
                <a:extLst>
                  <a:ext uri="{FF2B5EF4-FFF2-40B4-BE49-F238E27FC236}">
                    <a16:creationId xmlns="" xmlns:a16="http://schemas.microsoft.com/office/drawing/2014/main" id="{B9CE4C5C-4B48-404D-AB17-48ACBFAD7E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1333" y="7812292"/>
                <a:ext cx="0" cy="2538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ángulo 48">
                <a:extLst>
                  <a:ext uri="{FF2B5EF4-FFF2-40B4-BE49-F238E27FC236}">
                    <a16:creationId xmlns="" xmlns:a16="http://schemas.microsoft.com/office/drawing/2014/main" id="{6C4DFCDD-E467-4109-BB91-BF32ACF59732}"/>
                  </a:ext>
                </a:extLst>
              </p:cNvPr>
              <p:cNvSpPr/>
              <p:nvPr/>
            </p:nvSpPr>
            <p:spPr>
              <a:xfrm>
                <a:off x="1281362" y="8066154"/>
                <a:ext cx="1615730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Firma Acta y CD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Conector recto de flecha 49">
                <a:extLst>
                  <a:ext uri="{FF2B5EF4-FFF2-40B4-BE49-F238E27FC236}">
                    <a16:creationId xmlns="" xmlns:a16="http://schemas.microsoft.com/office/drawing/2014/main" id="{8D196A37-9291-437C-8969-9560680148AF}"/>
                  </a:ext>
                </a:extLst>
              </p:cNvPr>
              <p:cNvCxnSpPr>
                <a:stCxn id="47" idx="1"/>
                <a:endCxn id="49" idx="3"/>
              </p:cNvCxnSpPr>
              <p:nvPr/>
            </p:nvCxnSpPr>
            <p:spPr>
              <a:xfrm flipH="1">
                <a:off x="2897092" y="8403506"/>
                <a:ext cx="306637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ángulo: esquinas redondeadas 103">
                <a:extLst>
                  <a:ext uri="{FF2B5EF4-FFF2-40B4-BE49-F238E27FC236}">
                    <a16:creationId xmlns="" xmlns:a16="http://schemas.microsoft.com/office/drawing/2014/main" id="{37A7AB04-7947-40BE-B4C6-B428B0140553}"/>
                  </a:ext>
                </a:extLst>
              </p:cNvPr>
              <p:cNvSpPr/>
              <p:nvPr/>
            </p:nvSpPr>
            <p:spPr>
              <a:xfrm>
                <a:off x="1281362" y="9097638"/>
                <a:ext cx="1615730" cy="50881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Fin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" name="Conector recto de flecha 51">
                <a:extLst>
                  <a:ext uri="{FF2B5EF4-FFF2-40B4-BE49-F238E27FC236}">
                    <a16:creationId xmlns="" xmlns:a16="http://schemas.microsoft.com/office/drawing/2014/main" id="{99E0D0D1-7CCD-43D4-956A-2EAD89093229}"/>
                  </a:ext>
                </a:extLst>
              </p:cNvPr>
              <p:cNvCxnSpPr>
                <a:cxnSpLocks/>
                <a:stCxn id="49" idx="2"/>
                <a:endCxn id="51" idx="0"/>
              </p:cNvCxnSpPr>
              <p:nvPr/>
            </p:nvCxnSpPr>
            <p:spPr>
              <a:xfrm>
                <a:off x="2089227" y="8740857"/>
                <a:ext cx="0" cy="3567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ángulo: esquinas redondeadas 109">
                <a:extLst>
                  <a:ext uri="{FF2B5EF4-FFF2-40B4-BE49-F238E27FC236}">
                    <a16:creationId xmlns="" xmlns:a16="http://schemas.microsoft.com/office/drawing/2014/main" id="{4E1C8664-572D-4329-8FD4-A43437478FCB}"/>
                  </a:ext>
                </a:extLst>
              </p:cNvPr>
              <p:cNvSpPr/>
              <p:nvPr/>
            </p:nvSpPr>
            <p:spPr>
              <a:xfrm>
                <a:off x="8339045" y="1440428"/>
                <a:ext cx="1615730" cy="50881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Inicia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ángulo 53">
                <a:extLst>
                  <a:ext uri="{FF2B5EF4-FFF2-40B4-BE49-F238E27FC236}">
                    <a16:creationId xmlns="" xmlns:a16="http://schemas.microsoft.com/office/drawing/2014/main" id="{56326EAD-FD66-49F1-8378-B3BCD16CB93D}"/>
                  </a:ext>
                </a:extLst>
              </p:cNvPr>
              <p:cNvSpPr/>
              <p:nvPr/>
            </p:nvSpPr>
            <p:spPr>
              <a:xfrm>
                <a:off x="8339045" y="2316852"/>
                <a:ext cx="1615730" cy="674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Asigna y entrega </a:t>
                </a:r>
                <a:r>
                  <a:rPr lang="es-MX" sz="1000" dirty="0" smtClean="0">
                    <a:solidFill>
                      <a:schemeClr val="tx1"/>
                    </a:solidFill>
                  </a:rPr>
                  <a:t>claves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Conector recto de flecha 54">
                <a:extLst>
                  <a:ext uri="{FF2B5EF4-FFF2-40B4-BE49-F238E27FC236}">
                    <a16:creationId xmlns="" xmlns:a16="http://schemas.microsoft.com/office/drawing/2014/main" id="{1DF15388-BB68-49B8-A888-16B735A7E55C}"/>
                  </a:ext>
                </a:extLst>
              </p:cNvPr>
              <p:cNvCxnSpPr>
                <a:cxnSpLocks/>
                <a:stCxn id="53" idx="2"/>
                <a:endCxn id="54" idx="0"/>
              </p:cNvCxnSpPr>
              <p:nvPr/>
            </p:nvCxnSpPr>
            <p:spPr>
              <a:xfrm>
                <a:off x="9146910" y="1949245"/>
                <a:ext cx="0" cy="3676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ángulo 55">
                <a:extLst>
                  <a:ext uri="{FF2B5EF4-FFF2-40B4-BE49-F238E27FC236}">
                    <a16:creationId xmlns="" xmlns:a16="http://schemas.microsoft.com/office/drawing/2014/main" id="{FAF64A17-3D40-4641-9B89-7F42956B907C}"/>
                  </a:ext>
                </a:extLst>
              </p:cNvPr>
              <p:cNvSpPr/>
              <p:nvPr/>
            </p:nvSpPr>
            <p:spPr>
              <a:xfrm>
                <a:off x="8325503" y="3323583"/>
                <a:ext cx="1629272" cy="59075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>
                    <a:solidFill>
                      <a:schemeClr val="tx1"/>
                    </a:solidFill>
                  </a:rPr>
                  <a:t>Apoya, supervisa, da seguimiento, resuelve dudas durante el proceso y valida la información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Conector recto de flecha 56">
                <a:extLst>
                  <a:ext uri="{FF2B5EF4-FFF2-40B4-BE49-F238E27FC236}">
                    <a16:creationId xmlns="" xmlns:a16="http://schemas.microsoft.com/office/drawing/2014/main" id="{2232C6DA-4EB7-492B-9E66-B56E9F57E21D}"/>
                  </a:ext>
                </a:extLst>
              </p:cNvPr>
              <p:cNvCxnSpPr>
                <a:stCxn id="56" idx="1"/>
                <a:endCxn id="37" idx="3"/>
              </p:cNvCxnSpPr>
              <p:nvPr/>
            </p:nvCxnSpPr>
            <p:spPr>
              <a:xfrm flipH="1">
                <a:off x="7635764" y="6277335"/>
                <a:ext cx="689739" cy="19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de flecha 57">
                <a:extLst>
                  <a:ext uri="{FF2B5EF4-FFF2-40B4-BE49-F238E27FC236}">
                    <a16:creationId xmlns="" xmlns:a16="http://schemas.microsoft.com/office/drawing/2014/main" id="{EEAD7C3C-D52E-4502-8F44-19EFBF4B4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6910" y="2991556"/>
                <a:ext cx="0" cy="332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de flecha 58"/>
              <p:cNvCxnSpPr>
                <a:stCxn id="54" idx="1"/>
              </p:cNvCxnSpPr>
              <p:nvPr/>
            </p:nvCxnSpPr>
            <p:spPr>
              <a:xfrm flipH="1">
                <a:off x="7579198" y="2654204"/>
                <a:ext cx="759847" cy="5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uadroTexto 59">
                <a:extLst>
                  <a:ext uri="{FF2B5EF4-FFF2-40B4-BE49-F238E27FC236}">
                    <a16:creationId xmlns="" xmlns:a16="http://schemas.microsoft.com/office/drawing/2014/main" id="{C04E439E-40BA-4E16-9CFC-EA19F583C371}"/>
                  </a:ext>
                </a:extLst>
              </p:cNvPr>
              <p:cNvSpPr txBox="1"/>
              <p:nvPr/>
            </p:nvSpPr>
            <p:spPr>
              <a:xfrm>
                <a:off x="6696835" y="6821426"/>
                <a:ext cx="579044" cy="343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000" dirty="0"/>
                  <a:t>Si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1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8963" y="6851525"/>
            <a:ext cx="8860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http://cge3.bcs.gob.mx/siere/Gobierno/Login.jsp</a:t>
            </a:r>
            <a:endParaRPr lang="es-MX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4166" b="5209"/>
          <a:stretch/>
        </p:blipFill>
        <p:spPr>
          <a:xfrm>
            <a:off x="1576705" y="1082040"/>
            <a:ext cx="10678116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32652" y="1836550"/>
            <a:ext cx="884898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3200" b="1" dirty="0" smtClean="0"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Acta </a:t>
            </a:r>
            <a:r>
              <a:rPr lang="es-MX" sz="3200" b="1" dirty="0"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Entrega-Recepción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2760" y="2730847"/>
            <a:ext cx="128320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HelveticaNeueLT Std Lt" panose="020B0403020202020204" pitchFamily="34" charset="0"/>
              </a:rPr>
              <a:t>La entrega-recepción, se efectuará por escrito mediante </a:t>
            </a:r>
            <a:r>
              <a:rPr lang="es-MX" sz="2400" b="1" dirty="0">
                <a:latin typeface="HelveticaNeueLT Std Lt" panose="020B0403020202020204" pitchFamily="34" charset="0"/>
              </a:rPr>
              <a:t>acta administrativa </a:t>
            </a:r>
            <a:r>
              <a:rPr lang="es-MX" sz="2400" dirty="0">
                <a:latin typeface="HelveticaNeueLT Std Lt" panose="020B0403020202020204" pitchFamily="34" charset="0"/>
              </a:rPr>
              <a:t>que describa el </a:t>
            </a:r>
            <a:r>
              <a:rPr lang="es-MX" sz="2400" b="1" dirty="0">
                <a:latin typeface="HelveticaNeueLT Std Lt" panose="020B0403020202020204" pitchFamily="34" charset="0"/>
              </a:rPr>
              <a:t>estado que guarde la dependencia, entidad o unidad administrativa </a:t>
            </a:r>
            <a:r>
              <a:rPr lang="es-MX" sz="2400" dirty="0">
                <a:latin typeface="HelveticaNeueLT Std Lt" panose="020B0403020202020204" pitchFamily="34" charset="0"/>
              </a:rPr>
              <a:t>de que se trate, y contendrá los elementos que señalen los lineamientos que, para tal efecto, emitirá la Contraloría en el ámbito de sus atribuciones.</a:t>
            </a:r>
          </a:p>
          <a:p>
            <a:pPr algn="just"/>
            <a:endParaRPr lang="es-MX" sz="1600" dirty="0">
              <a:latin typeface="HelveticaNeueLT Std Lt" panose="020B0403020202020204" pitchFamily="34" charset="0"/>
            </a:endParaRPr>
          </a:p>
          <a:p>
            <a:pPr algn="just"/>
            <a:r>
              <a:rPr lang="es-MX" sz="2400" dirty="0">
                <a:latin typeface="HelveticaNeueLT Std Lt" panose="020B0403020202020204" pitchFamily="34" charset="0"/>
              </a:rPr>
              <a:t>Por lo anterior, el acta de entrega-recepción necesariamente deberá ir acompañada  por los siguientes Anexos: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0" y="7403068"/>
            <a:ext cx="14058706" cy="384229"/>
            <a:chOff x="0" y="7403068"/>
            <a:chExt cx="14058706" cy="384229"/>
          </a:xfrm>
        </p:grpSpPr>
        <p:grpSp>
          <p:nvGrpSpPr>
            <p:cNvPr id="29" name="Grupo 28"/>
            <p:cNvGrpSpPr/>
            <p:nvPr/>
          </p:nvGrpSpPr>
          <p:grpSpPr>
            <a:xfrm>
              <a:off x="0" y="7403068"/>
              <a:ext cx="14058706" cy="369332"/>
              <a:chOff x="152400" y="7555468"/>
              <a:chExt cx="10233911" cy="369332"/>
            </a:xfrm>
          </p:grpSpPr>
          <p:sp>
            <p:nvSpPr>
              <p:cNvPr id="30" name="CuadroTexto 29"/>
              <p:cNvSpPr txBox="1"/>
              <p:nvPr/>
            </p:nvSpPr>
            <p:spPr>
              <a:xfrm>
                <a:off x="152400" y="7555468"/>
                <a:ext cx="10058400" cy="3693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s-MX" dirty="0"/>
              </a:p>
            </p:txBody>
          </p:sp>
          <p:sp>
            <p:nvSpPr>
              <p:cNvPr id="31" name="Rectángulo 30"/>
              <p:cNvSpPr/>
              <p:nvPr/>
            </p:nvSpPr>
            <p:spPr>
              <a:xfrm>
                <a:off x="8968936" y="7555468"/>
                <a:ext cx="1417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b="1" dirty="0">
                    <a:solidFill>
                      <a:schemeClr val="bg1">
                        <a:lumMod val="95000"/>
                      </a:schemeClr>
                    </a:solidFill>
                  </a:rPr>
                  <a:t>2015-2021|</a:t>
                </a:r>
                <a:fld id="{8EF86974-E396-4A24-95C3-3125AC1821D4}" type="slidenum">
                  <a:rPr lang="es-MX" b="1">
                    <a:solidFill>
                      <a:schemeClr val="bg1">
                        <a:lumMod val="95000"/>
                      </a:schemeClr>
                    </a:solidFill>
                  </a:rPr>
                  <a:t>17</a:t>
                </a:fld>
                <a:endParaRPr lang="es-MX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32" name="Rectángulo 31"/>
            <p:cNvSpPr/>
            <p:nvPr/>
          </p:nvSpPr>
          <p:spPr>
            <a:xfrm>
              <a:off x="122208" y="7417965"/>
              <a:ext cx="7600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Fuente: Reglamento para Realizar la  Entrega-Recepción de la Administración Pública del Estado de Baja California Sur, Formatos y Anexos; </a:t>
              </a:r>
            </a:p>
            <a:p>
              <a:r>
                <a:rPr lang="es-MX" sz="9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Lineamientos para la Regulación de los Procesos de Entrega-Recepción, artículos 15 y Apartado: Formatos y Anexos. 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32652" y="798075"/>
            <a:ext cx="201683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32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</a:t>
            </a:r>
            <a:r>
              <a:rPr lang="es-MX" sz="3200" b="1" dirty="0"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Anexos</a:t>
            </a:r>
          </a:p>
        </p:txBody>
      </p:sp>
    </p:spTree>
    <p:extLst>
      <p:ext uri="{BB962C8B-B14F-4D97-AF65-F5344CB8AC3E}">
        <p14:creationId xmlns:p14="http://schemas.microsoft.com/office/powerpoint/2010/main" val="9960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762000"/>
            <a:ext cx="12435840" cy="73797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18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33" name="Tabla 32"/>
          <p:cNvGraphicFramePr>
            <a:graphicFrameLocks noGrp="1"/>
          </p:cNvGraphicFramePr>
          <p:nvPr>
            <p:extLst/>
          </p:nvPr>
        </p:nvGraphicFramePr>
        <p:xfrm>
          <a:off x="2108727" y="1624502"/>
          <a:ext cx="875739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877"/>
                <a:gridCol w="7039476"/>
                <a:gridCol w="1082039"/>
              </a:tblGrid>
              <a:tr h="12677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I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Informe de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 Gestión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Informe de Gestión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II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Recursos Materiales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Relación de Bienes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Muebles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II.1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Relación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de Bienes Inmuebles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III.2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Sistemas Informáticos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III.3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50292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Cajas Fuertes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0292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III.4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III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Recursos</a:t>
                      </a:r>
                      <a:r>
                        <a:rPr lang="es-MX" sz="2400" b="1" baseline="0" dirty="0" smtClean="0">
                          <a:latin typeface="HelveticaNeueLT Std Lt" panose="020B0403020202020204" pitchFamily="34" charset="0"/>
                        </a:rPr>
                        <a:t> Financieros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Situación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de Fondos Revolventes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III.1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Situación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de Cuentas Bancarias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III.2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Situación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de Cheques Expedidos sin Entregar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III.3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Situación de Cuentas de Inversión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III.4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1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762000"/>
            <a:ext cx="12435840" cy="73797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19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33" name="Tabla 32"/>
          <p:cNvGraphicFramePr>
            <a:graphicFrameLocks noGrp="1"/>
          </p:cNvGraphicFramePr>
          <p:nvPr>
            <p:extLst/>
          </p:nvPr>
        </p:nvGraphicFramePr>
        <p:xfrm>
          <a:off x="1082040" y="1499976"/>
          <a:ext cx="1191767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47"/>
                <a:gridCol w="9857377"/>
                <a:gridCol w="1194955"/>
              </a:tblGrid>
              <a:tr h="12677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IV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Estados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 Financieros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Estados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Financieros 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IV.1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V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Recursos</a:t>
                      </a:r>
                      <a:r>
                        <a:rPr lang="es-MX" sz="2400" b="1" baseline="0" dirty="0" smtClean="0">
                          <a:latin typeface="HelveticaNeueLT Std Lt" panose="020B0403020202020204" pitchFamily="34" charset="0"/>
                        </a:rPr>
                        <a:t> Humanos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Plantilla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de Personal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V.1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Plantilla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de Prestadores de Servicios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V.2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Organigrama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V.3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VI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Situación</a:t>
                      </a:r>
                      <a:r>
                        <a:rPr lang="es-MX" sz="2400" b="1" baseline="0" dirty="0" smtClean="0">
                          <a:latin typeface="HelveticaNeueLT Std Lt" panose="020B0403020202020204" pitchFamily="34" charset="0"/>
                        </a:rPr>
                        <a:t> Programática Presupuestal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Situación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Programática Presupuestal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VI.1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Estados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e Informes Presupuestales y Programáticas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VI.2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VII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Inventario de Programas y/o Acciones</a:t>
                      </a:r>
                      <a:endParaRPr lang="es-MX" sz="2400" b="1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effectLst/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Programas y/o Acciones en Proceso</a:t>
                      </a:r>
                      <a:endParaRPr lang="es-MX" sz="20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VII.1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effectLst/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Programas y/o Acciones Terminadas Durante la Administración</a:t>
                      </a:r>
                      <a:endParaRPr lang="es-MX" sz="20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VII.2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7560" y="950761"/>
            <a:ext cx="12222480" cy="214111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879600" y="7403068"/>
            <a:ext cx="100584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85F6A6F-71BB-4078-9505-143A09078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2"/>
          <a:stretch/>
        </p:blipFill>
        <p:spPr>
          <a:xfrm>
            <a:off x="0" y="5142981"/>
            <a:ext cx="13817600" cy="262941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E83004B-8992-42A3-A229-E4E27EB41BA6}"/>
              </a:ext>
            </a:extLst>
          </p:cNvPr>
          <p:cNvSpPr/>
          <p:nvPr/>
        </p:nvSpPr>
        <p:spPr>
          <a:xfrm>
            <a:off x="2352792" y="1119460"/>
            <a:ext cx="8838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HelveticaNeueLT Std Lt" panose="020B0403020202020204" pitchFamily="34" charset="0"/>
              </a:rPr>
              <a:t>PRESENTACIÓN DEL SISTEMA ELECTRÓNICO DE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HelveticaNeueLT Std Lt" panose="020B0403020202020204" pitchFamily="34" charset="0"/>
              </a:rPr>
              <a:t>ENTREGA </a:t>
            </a:r>
            <a:r>
              <a:rPr lang="es-ES" sz="4000" b="1" dirty="0">
                <a:solidFill>
                  <a:schemeClr val="bg1"/>
                </a:solidFill>
                <a:latin typeface="HelveticaNeueLT Std Lt" panose="020B0403020202020204" pitchFamily="34" charset="0"/>
              </a:rPr>
              <a:t>– RECEPCIÓN</a:t>
            </a:r>
          </a:p>
          <a:p>
            <a:pPr algn="ctr"/>
            <a:r>
              <a:rPr lang="es-ES" sz="4000" dirty="0">
                <a:latin typeface="HelveticaNeueLT Std Lt" panose="020B0403020202020204" pitchFamily="34" charset="0"/>
              </a:rPr>
              <a:t>Administración Pública Estatal </a:t>
            </a:r>
          </a:p>
          <a:p>
            <a:pPr algn="ctr"/>
            <a:r>
              <a:rPr lang="es-ES" sz="4000" dirty="0">
                <a:latin typeface="HelveticaNeueLT Std Lt" panose="020B0403020202020204" pitchFamily="34" charset="0"/>
              </a:rPr>
              <a:t>2015 – 2021</a:t>
            </a:r>
            <a:endParaRPr lang="es-MX" sz="4000" dirty="0">
              <a:latin typeface="HelveticaNeueLT Std Lt" panose="020B0403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4" y="4238083"/>
            <a:ext cx="2059872" cy="9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762000"/>
            <a:ext cx="12435840" cy="73797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20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33" name="Tabla 32"/>
          <p:cNvGraphicFramePr>
            <a:graphicFrameLocks noGrp="1"/>
          </p:cNvGraphicFramePr>
          <p:nvPr>
            <p:extLst/>
          </p:nvPr>
        </p:nvGraphicFramePr>
        <p:xfrm>
          <a:off x="1082040" y="1499976"/>
          <a:ext cx="1204468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11"/>
                <a:gridCol w="10137588"/>
                <a:gridCol w="980381"/>
              </a:tblGrid>
              <a:tr h="12677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VIII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Inventario de</a:t>
                      </a: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 Obras</a:t>
                      </a:r>
                      <a:endParaRPr lang="es-MX" sz="2400" b="1" kern="1200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effectLst/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Obras</a:t>
                      </a:r>
                      <a:r>
                        <a:rPr lang="es-MX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effectLst/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en Proceso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HelveticaNeueLT Std Lt" panose="020B0403020202020204" pitchFamily="34" charset="0"/>
                        </a:rPr>
                        <a:t>VIII.1</a:t>
                      </a:r>
                      <a:endParaRPr lang="es-MX" sz="28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effectLst/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Obras Terminadas Durante la Administración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HelveticaNeueLT Std Lt" panose="020B0403020202020204" pitchFamily="34" charset="0"/>
                        </a:rPr>
                        <a:t>VIII.2</a:t>
                      </a:r>
                      <a:endParaRPr lang="es-MX" sz="28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IX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Marco Normativo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Marco</a:t>
                      </a:r>
                      <a:r>
                        <a:rPr lang="es-MX" sz="2400" baseline="0" dirty="0" smtClean="0">
                          <a:latin typeface="HelveticaNeueLT Std Lt" panose="020B0403020202020204" pitchFamily="34" charset="0"/>
                        </a:rPr>
                        <a:t> Normativo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IX.1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Marco</a:t>
                      </a:r>
                      <a:r>
                        <a:rPr lang="es-MX" sz="2400" kern="1200" baseline="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 de Actuación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IX.2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Acuerdos, Convenios, Contratos y Documentos Legales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IX.3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X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2400" b="1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Auditorias, Revisiones y/o Verificaciones</a:t>
                      </a:r>
                      <a:endParaRPr lang="es-MX" sz="2400" b="1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3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Informe del Estado que Guardan las Auditorías, Revisiones</a:t>
                      </a:r>
                      <a:r>
                        <a:rPr lang="es-MX" sz="2300" kern="1200" baseline="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 y</a:t>
                      </a:r>
                      <a:r>
                        <a:rPr lang="es-MX" sz="23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 Verificaciones</a:t>
                      </a:r>
                      <a:endParaRPr lang="es-MX" sz="23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X.1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XI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Transparencia y Acceso a la Información </a:t>
                      </a:r>
                      <a:endParaRPr lang="es-MX" sz="2400" b="1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3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Informe de Transparencia y Acceso a la Información</a:t>
                      </a:r>
                      <a:endParaRPr lang="es-MX" sz="23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XI.1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50292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23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Informe del Cumplimiento de las Obligaciones de Transparencia </a:t>
                      </a:r>
                      <a:endParaRPr lang="es-MX" sz="23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XI.2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1036320"/>
            <a:ext cx="12435840" cy="73797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21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33" name="Tabla 32"/>
          <p:cNvGraphicFramePr>
            <a:graphicFrameLocks noGrp="1"/>
          </p:cNvGraphicFramePr>
          <p:nvPr>
            <p:extLst/>
          </p:nvPr>
        </p:nvGraphicFramePr>
        <p:xfrm>
          <a:off x="1615440" y="2185776"/>
          <a:ext cx="103632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11"/>
                <a:gridCol w="7744849"/>
                <a:gridCol w="1691640"/>
              </a:tblGrid>
              <a:tr h="126774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</a:rPr>
                        <a:t>XII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Archivos</a:t>
                      </a:r>
                      <a:endParaRPr lang="es-MX" sz="2400" b="1" kern="1200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Relación de Archivos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latin typeface="HelveticaNeueLT Std Lt" panose="020B0403020202020204" pitchFamily="34" charset="0"/>
                        </a:rPr>
                        <a:t>XII.1</a:t>
                      </a:r>
                      <a:endParaRPr lang="es-MX" sz="28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XIII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Mejora</a:t>
                      </a:r>
                      <a:r>
                        <a:rPr lang="es-MX" sz="2400" b="1" baseline="0" dirty="0" smtClean="0">
                          <a:latin typeface="HelveticaNeueLT Std Lt" panose="020B0403020202020204" pitchFamily="34" charset="0"/>
                        </a:rPr>
                        <a:t> Regulatoria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8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b="0" dirty="0" smtClean="0">
                          <a:latin typeface="HelveticaNeueLT Std Lt" panose="020B0403020202020204" pitchFamily="34" charset="0"/>
                        </a:rPr>
                        <a:t>Informe de Mejora</a:t>
                      </a:r>
                      <a:r>
                        <a:rPr lang="es-MX" sz="2400" b="0" baseline="0" dirty="0" smtClean="0">
                          <a:latin typeface="HelveticaNeueLT Std Lt" panose="020B0403020202020204" pitchFamily="34" charset="0"/>
                        </a:rPr>
                        <a:t> Regulatoria</a:t>
                      </a:r>
                      <a:endParaRPr lang="es-MX" sz="2400" b="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XIII.1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XIV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2400" b="1" dirty="0" smtClean="0">
                          <a:latin typeface="HelveticaNeueLT Std Lt" panose="020B0403020202020204" pitchFamily="34" charset="0"/>
                        </a:rPr>
                        <a:t>Asuntos</a:t>
                      </a:r>
                      <a:r>
                        <a:rPr lang="es-MX" sz="2400" b="1" baseline="0" dirty="0" smtClean="0">
                          <a:latin typeface="HelveticaNeueLT Std Lt" panose="020B0403020202020204" pitchFamily="34" charset="0"/>
                        </a:rPr>
                        <a:t> en Trámite</a:t>
                      </a:r>
                      <a:endParaRPr lang="es-MX" sz="24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kern="120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Relación de los Asuntos</a:t>
                      </a:r>
                      <a:r>
                        <a:rPr lang="es-MX" sz="2400" kern="1200" baseline="0" dirty="0" smtClean="0">
                          <a:solidFill>
                            <a:schemeClr val="dk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 en Trámite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HelveticaNeueLT Std Lt" panose="020B0403020202020204" pitchFamily="34" charset="0"/>
                        </a:rPr>
                        <a:t>XIV.1</a:t>
                      </a:r>
                      <a:endParaRPr lang="es-MX" sz="2400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5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Informe de Gestión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8891" y="1606656"/>
            <a:ext cx="12435840" cy="5129425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22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91" y="1606656"/>
            <a:ext cx="12177829" cy="48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de Bienes Muebles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23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31" y="1911112"/>
            <a:ext cx="12893138" cy="50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II.2.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de Bienes Inmuebles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24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847757"/>
            <a:ext cx="12009120" cy="47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II.3.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de Sistemas Informáticos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25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" y="1801443"/>
            <a:ext cx="11978640" cy="49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II.4.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de Cajas Fuertes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26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6" y="2253668"/>
            <a:ext cx="12345670" cy="45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Situación de Fondos Revolventes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27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606656"/>
            <a:ext cx="11795760" cy="48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III.2.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Situación de Cuentas Bancarias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28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540012"/>
            <a:ext cx="12364719" cy="52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III.3.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de Cheques Expedidos sin Entregar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29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697355"/>
            <a:ext cx="1187196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784322" y="1298072"/>
            <a:ext cx="7848600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32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</a:t>
            </a:r>
            <a:endParaRPr lang="es-MX" sz="32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400224" y="7403068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2015-2021|</a:t>
            </a:r>
            <a:fld id="{7D8E83A8-0FF7-4A39-88E7-9A11814B842B}" type="slidenum">
              <a:rPr lang="es-MX" b="1">
                <a:solidFill>
                  <a:schemeClr val="bg1"/>
                </a:solidFill>
              </a:rPr>
              <a:t>3</a:t>
            </a:fld>
            <a:endParaRPr lang="es-MX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03649"/>
              </p:ext>
            </p:extLst>
          </p:nvPr>
        </p:nvGraphicFramePr>
        <p:xfrm>
          <a:off x="3577590" y="2314450"/>
          <a:ext cx="58674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3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358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>
                          <a:latin typeface="HelveticaNeueLT Std Lt" panose="020B0403020202020204" pitchFamily="34" charset="0"/>
                        </a:rPr>
                        <a:t>I. 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EB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20000"/>
                        </a:spcBef>
                        <a:buClr>
                          <a:schemeClr val="tx2">
                            <a:lumMod val="75000"/>
                          </a:schemeClr>
                        </a:buClr>
                        <a:buSzPct val="90000"/>
                        <a:buFont typeface="Wingdings" pitchFamily="2" charset="2"/>
                        <a:buNone/>
                        <a:defRPr/>
                      </a:pPr>
                      <a:r>
                        <a:rPr lang="es-ES" sz="2800" kern="0" dirty="0" smtClean="0">
                          <a:latin typeface="HelveticaNeueLT Std Lt" panose="020B0403020202020204" pitchFamily="34" charset="0"/>
                        </a:rPr>
                        <a:t>Objetivo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58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>
                          <a:latin typeface="HelveticaNeueLT Std Lt" panose="020B0403020202020204" pitchFamily="34" charset="0"/>
                        </a:rPr>
                        <a:t>II.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EB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502920" rtl="0" eaLnBrk="1" latinLnBrk="0" hangingPunct="1">
                        <a:spcBef>
                          <a:spcPct val="20000"/>
                        </a:spcBef>
                        <a:buClr>
                          <a:schemeClr val="tx2">
                            <a:lumMod val="75000"/>
                          </a:schemeClr>
                        </a:buClr>
                        <a:buSzPct val="90000"/>
                        <a:buFont typeface="Wingdings" pitchFamily="2" charset="2"/>
                        <a:buNone/>
                        <a:defRPr/>
                      </a:pPr>
                      <a:r>
                        <a:rPr lang="es-MX" sz="2800" kern="0" dirty="0" smtClean="0">
                          <a:solidFill>
                            <a:schemeClr val="tx1"/>
                          </a:solidFill>
                          <a:latin typeface="HelveticaNeueLT Std Lt" panose="020B0403020202020204" pitchFamily="34" charset="0"/>
                          <a:ea typeface="+mn-ea"/>
                          <a:cs typeface="+mn-cs"/>
                        </a:rPr>
                        <a:t>Metas</a:t>
                      </a:r>
                      <a:endParaRPr lang="es-MX" sz="2800" kern="0" dirty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583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smtClean="0">
                          <a:latin typeface="HelveticaNeueLT Std Lt" panose="020B0403020202020204" pitchFamily="34" charset="0"/>
                        </a:rPr>
                        <a:t>III. </a:t>
                      </a:r>
                      <a:endParaRPr lang="es-MX" sz="2800" b="1" dirty="0"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EB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20000"/>
                        </a:spcBef>
                        <a:buClr>
                          <a:schemeClr val="tx2">
                            <a:lumMod val="75000"/>
                          </a:schemeClr>
                        </a:buClr>
                        <a:buSzPct val="90000"/>
                        <a:buFont typeface="Wingdings" pitchFamily="2" charset="2"/>
                        <a:buNone/>
                        <a:defRPr/>
                      </a:pPr>
                      <a:r>
                        <a:rPr lang="es-ES" sz="2800" kern="0" dirty="0" smtClean="0">
                          <a:latin typeface="HelveticaNeueLT Std Lt" panose="020B0403020202020204" pitchFamily="34" charset="0"/>
                        </a:rPr>
                        <a:t>Ventajas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583">
                <a:tc>
                  <a:txBody>
                    <a:bodyPr/>
                    <a:lstStyle/>
                    <a:p>
                      <a:pPr marL="0" marR="0" indent="0" algn="ctr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dirty="0" smtClean="0">
                          <a:latin typeface="HelveticaNeueLT Std Lt" panose="020B0403020202020204" pitchFamily="34" charset="0"/>
                        </a:rPr>
                        <a:t>IV.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EB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20000"/>
                        </a:spcBef>
                        <a:buClr>
                          <a:schemeClr val="tx2">
                            <a:lumMod val="75000"/>
                          </a:schemeClr>
                        </a:buClr>
                        <a:buSzPct val="90000"/>
                        <a:buFont typeface="Wingdings" pitchFamily="2" charset="2"/>
                        <a:buNone/>
                        <a:defRPr/>
                      </a:pPr>
                      <a:r>
                        <a:rPr lang="es-ES" sz="2800" kern="0" dirty="0" smtClean="0">
                          <a:latin typeface="HelveticaNeueLT Std Lt" panose="020B0403020202020204" pitchFamily="34" charset="0"/>
                        </a:rPr>
                        <a:t>Tipos de Usuario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583">
                <a:tc>
                  <a:txBody>
                    <a:bodyPr/>
                    <a:lstStyle/>
                    <a:p>
                      <a:pPr marL="0" marR="0" indent="0" algn="ctr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dirty="0" smtClean="0">
                          <a:latin typeface="HelveticaNeueLT Std Lt" panose="020B0403020202020204" pitchFamily="34" charset="0"/>
                        </a:rPr>
                        <a:t>V.</a:t>
                      </a:r>
                      <a:endParaRPr lang="es-MX" sz="2800" b="1" dirty="0" smtClean="0">
                        <a:solidFill>
                          <a:schemeClr val="tx1"/>
                        </a:solidFill>
                        <a:latin typeface="HelveticaNeueLT Std Lt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EB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ct val="20000"/>
                        </a:spcBef>
                        <a:buClr>
                          <a:schemeClr val="tx2">
                            <a:lumMod val="75000"/>
                          </a:schemeClr>
                        </a:buClr>
                        <a:buSzPct val="90000"/>
                        <a:buFont typeface="Wingdings" pitchFamily="2" charset="2"/>
                        <a:buNone/>
                        <a:defRPr/>
                      </a:pPr>
                      <a:r>
                        <a:rPr lang="es-ES" sz="2800" kern="0" dirty="0" smtClean="0">
                          <a:latin typeface="HelveticaNeueLT Std Lt" panose="020B0403020202020204" pitchFamily="34" charset="0"/>
                        </a:rPr>
                        <a:t>Anexos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</p:spTree>
    <p:extLst>
      <p:ext uri="{BB962C8B-B14F-4D97-AF65-F5344CB8AC3E}">
        <p14:creationId xmlns:p14="http://schemas.microsoft.com/office/powerpoint/2010/main" val="2474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III.4.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de Cuentas de Inversiones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30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1862165"/>
            <a:ext cx="12435840" cy="46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Estados Financieros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31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0229"/>
            <a:ext cx="10957560" cy="52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Plantilla de Personal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32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671871"/>
            <a:ext cx="13060680" cy="49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V.2.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Plantilla de Prestadores de Servicio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33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2" y="1449705"/>
            <a:ext cx="12284276" cy="53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720" y="750221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V.3.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Organigrama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34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8319"/>
          <a:stretch/>
        </p:blipFill>
        <p:spPr>
          <a:xfrm>
            <a:off x="1690963" y="1516176"/>
            <a:ext cx="10161353" cy="5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Situación Programática Presupuestal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35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530753"/>
            <a:ext cx="11521440" cy="51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VI.2.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Estados e Informes Presupuestales y Programáticos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36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723878"/>
            <a:ext cx="10507229" cy="5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Inventario de Programas y/o Acciones en Proceso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37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06904"/>
            <a:ext cx="12640945" cy="46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VII.2.</a:t>
            </a:r>
            <a:r>
              <a:rPr lang="es-MX" sz="36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latin typeface="HelveticaNeueLT Std Lt" panose="020B0403020202020204" pitchFamily="34" charset="0"/>
              </a:rPr>
              <a:t>Relación </a:t>
            </a:r>
            <a:r>
              <a:rPr lang="es-MX" sz="3200" b="1" dirty="0">
                <a:latin typeface="HelveticaNeueLT Std Lt" panose="020B0403020202020204" pitchFamily="34" charset="0"/>
              </a:rPr>
              <a:t>de Programas y/o Acciones </a:t>
            </a:r>
            <a:r>
              <a:rPr lang="es-MX" sz="3200" b="1" dirty="0" smtClean="0">
                <a:latin typeface="HelveticaNeueLT Std Lt" panose="020B0403020202020204" pitchFamily="34" charset="0"/>
              </a:rPr>
              <a:t>Terminadas Durante la Administración</a:t>
            </a:r>
            <a:endParaRPr lang="es-MX" sz="32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38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39" y="1916430"/>
            <a:ext cx="11767521" cy="43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VIII.1</a:t>
            </a:r>
            <a:r>
              <a:rPr lang="es-MX" sz="40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44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</a:t>
            </a:r>
            <a:r>
              <a:rPr lang="es-MX" sz="4000" b="1" dirty="0">
                <a:latin typeface="HelveticaNeueLT Std Lt" panose="020B0403020202020204" pitchFamily="34" charset="0"/>
              </a:rPr>
              <a:t>de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Obras en </a:t>
            </a:r>
            <a:r>
              <a:rPr lang="es-MX" sz="4000" b="1" dirty="0">
                <a:latin typeface="HelveticaNeueLT Std Lt" panose="020B0403020202020204" pitchFamily="34" charset="0"/>
              </a:rPr>
              <a:t>Proceso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39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71" y="1690059"/>
            <a:ext cx="13861741" cy="43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8686" y="1651222"/>
            <a:ext cx="12847320" cy="2246769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2800" dirty="0">
                <a:latin typeface="HelveticaNeueLT Std Lt" panose="020B0403020202020204" pitchFamily="34" charset="0"/>
              </a:rPr>
              <a:t>La </a:t>
            </a:r>
            <a:r>
              <a:rPr lang="es-MX" sz="2800" b="1" dirty="0">
                <a:latin typeface="HelveticaNeueLT Std Lt" panose="020B0403020202020204" pitchFamily="34" charset="0"/>
              </a:rPr>
              <a:t>Contraloría General</a:t>
            </a:r>
            <a:r>
              <a:rPr lang="es-MX" sz="2800" dirty="0">
                <a:latin typeface="HelveticaNeueLT Std Lt" panose="020B0403020202020204" pitchFamily="34" charset="0"/>
              </a:rPr>
              <a:t>, en coordinación con la </a:t>
            </a:r>
            <a:r>
              <a:rPr lang="es-MX" sz="2800" b="1" dirty="0">
                <a:latin typeface="HelveticaNeueLT Std Lt" panose="020B0403020202020204" pitchFamily="34" charset="0"/>
              </a:rPr>
              <a:t>Secretaría de Finanzas y </a:t>
            </a:r>
            <a:r>
              <a:rPr lang="es-MX" sz="2800" b="1" dirty="0" smtClean="0">
                <a:latin typeface="HelveticaNeueLT Std Lt" panose="020B0403020202020204" pitchFamily="34" charset="0"/>
              </a:rPr>
              <a:t>Administración</a:t>
            </a:r>
            <a:r>
              <a:rPr lang="es-MX" sz="2800" dirty="0" smtClean="0">
                <a:latin typeface="HelveticaNeueLT Std Lt" panose="020B0403020202020204" pitchFamily="34" charset="0"/>
              </a:rPr>
              <a:t>, tienen </a:t>
            </a:r>
            <a:r>
              <a:rPr lang="es-MX" sz="2800" dirty="0">
                <a:latin typeface="HelveticaNeueLT Std Lt" panose="020B0403020202020204" pitchFamily="34" charset="0"/>
              </a:rPr>
              <a:t>el propósito de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 pitchFamily="34" charset="0"/>
              </a:rPr>
              <a:t>facilitar, sistematizar y administrar, de forma oportuna y eficiente la información de los procesos de Entrega-Recepción</a:t>
            </a:r>
            <a:r>
              <a:rPr lang="es-MX" sz="2800" dirty="0">
                <a:latin typeface="HelveticaNeueLT Std Lt" panose="020B0403020202020204" pitchFamily="34" charset="0"/>
              </a:rPr>
              <a:t>, </a:t>
            </a:r>
            <a:r>
              <a:rPr lang="es-MX" sz="2800" dirty="0" smtClean="0">
                <a:latin typeface="HelveticaNeueLT Std Lt" panose="020B0403020202020204" pitchFamily="34" charset="0"/>
              </a:rPr>
              <a:t>por lo cual pondrán </a:t>
            </a:r>
            <a:r>
              <a:rPr lang="es-MX" sz="2800" dirty="0">
                <a:latin typeface="HelveticaNeueLT Std Lt" panose="020B0403020202020204" pitchFamily="34" charset="0"/>
              </a:rPr>
              <a:t>a disposición el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 Lt" panose="020B0403020202020204" pitchFamily="34" charset="0"/>
              </a:rPr>
              <a:t>Sistema Electrónico de Entrega-Recepción</a:t>
            </a:r>
            <a:r>
              <a:rPr lang="es-MX" sz="2800" dirty="0">
                <a:latin typeface="HelveticaNeueLT Std Lt" panose="020B0403020202020204" pitchFamily="34" charset="0"/>
              </a:rPr>
              <a:t>; que contará con: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88686" y="1015478"/>
            <a:ext cx="7848600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32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s-MX" sz="3200" b="1" dirty="0"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7403068"/>
            <a:ext cx="13817600" cy="369332"/>
            <a:chOff x="1879600" y="7403068"/>
            <a:chExt cx="10058400" cy="369332"/>
          </a:xfrm>
        </p:grpSpPr>
        <p:sp>
          <p:nvSpPr>
            <p:cNvPr id="9" name="CuadroTexto 8"/>
            <p:cNvSpPr txBox="1"/>
            <p:nvPr/>
          </p:nvSpPr>
          <p:spPr>
            <a:xfrm>
              <a:off x="1879600" y="74030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10452073" y="7403068"/>
              <a:ext cx="14173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/>
                  </a:solidFill>
                </a:rPr>
                <a:t>4</a:t>
              </a:fld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879600" y="7481898"/>
              <a:ext cx="802294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Fuente: Reglamento para Realizar la  Entrega-Recepción de la Administración Pública del Estado de Baja California Sur.</a:t>
              </a:r>
              <a:endParaRPr lang="es-MX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Universidad Autónoma del Car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478" y="4288092"/>
            <a:ext cx="3621208" cy="23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386273" y="4072330"/>
            <a:ext cx="8248868" cy="2792049"/>
            <a:chOff x="3453754" y="4029730"/>
            <a:chExt cx="8248868" cy="2792049"/>
          </a:xfrm>
        </p:grpSpPr>
        <p:grpSp>
          <p:nvGrpSpPr>
            <p:cNvPr id="12" name="Grupo 11" descr="Forma de línea de tiempo con círculos">
              <a:extLst>
                <a:ext uri="{FF2B5EF4-FFF2-40B4-BE49-F238E27FC236}">
                  <a16:creationId xmlns="" xmlns:a16="http://schemas.microsoft.com/office/drawing/2014/main" id="{445AC44E-1E9A-4ECD-A070-2F1C1B6C9B16}"/>
                </a:ext>
              </a:extLst>
            </p:cNvPr>
            <p:cNvGrpSpPr/>
            <p:nvPr/>
          </p:nvGrpSpPr>
          <p:grpSpPr>
            <a:xfrm rot="16200000">
              <a:off x="2291996" y="5191488"/>
              <a:ext cx="2792049" cy="468534"/>
              <a:chOff x="734448" y="5329238"/>
              <a:chExt cx="2159566" cy="360105"/>
            </a:xfrm>
            <a:solidFill>
              <a:schemeClr val="bg1">
                <a:lumMod val="50000"/>
              </a:schemeClr>
            </a:solidFill>
          </p:grpSpPr>
          <p:sp>
            <p:nvSpPr>
              <p:cNvPr id="16" name="Forma libre 146">
                <a:extLst>
                  <a:ext uri="{FF2B5EF4-FFF2-40B4-BE49-F238E27FC236}">
                    <a16:creationId xmlns="" xmlns:a16="http://schemas.microsoft.com/office/drawing/2014/main" id="{56907E61-3CD4-49D1-A2EA-8BE39EFF1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448" y="5329239"/>
                <a:ext cx="157163" cy="157163"/>
              </a:xfrm>
              <a:custGeom>
                <a:avLst/>
                <a:gdLst>
                  <a:gd name="T0" fmla="*/ 48 w 50"/>
                  <a:gd name="T1" fmla="*/ 25 h 50"/>
                  <a:gd name="T2" fmla="*/ 46 w 50"/>
                  <a:gd name="T3" fmla="*/ 25 h 50"/>
                  <a:gd name="T4" fmla="*/ 39 w 50"/>
                  <a:gd name="T5" fmla="*/ 40 h 50"/>
                  <a:gd name="T6" fmla="*/ 25 w 50"/>
                  <a:gd name="T7" fmla="*/ 46 h 50"/>
                  <a:gd name="T8" fmla="*/ 10 w 50"/>
                  <a:gd name="T9" fmla="*/ 40 h 50"/>
                  <a:gd name="T10" fmla="*/ 4 w 50"/>
                  <a:gd name="T11" fmla="*/ 25 h 50"/>
                  <a:gd name="T12" fmla="*/ 10 w 50"/>
                  <a:gd name="T13" fmla="*/ 10 h 50"/>
                  <a:gd name="T14" fmla="*/ 25 w 50"/>
                  <a:gd name="T15" fmla="*/ 4 h 50"/>
                  <a:gd name="T16" fmla="*/ 39 w 50"/>
                  <a:gd name="T17" fmla="*/ 10 h 50"/>
                  <a:gd name="T18" fmla="*/ 46 w 50"/>
                  <a:gd name="T19" fmla="*/ 25 h 50"/>
                  <a:gd name="T20" fmla="*/ 48 w 50"/>
                  <a:gd name="T21" fmla="*/ 25 h 50"/>
                  <a:gd name="T22" fmla="*/ 50 w 50"/>
                  <a:gd name="T23" fmla="*/ 25 h 50"/>
                  <a:gd name="T24" fmla="*/ 25 w 50"/>
                  <a:gd name="T25" fmla="*/ 0 h 50"/>
                  <a:gd name="T26" fmla="*/ 0 w 50"/>
                  <a:gd name="T27" fmla="*/ 25 h 50"/>
                  <a:gd name="T28" fmla="*/ 25 w 50"/>
                  <a:gd name="T29" fmla="*/ 50 h 50"/>
                  <a:gd name="T30" fmla="*/ 50 w 50"/>
                  <a:gd name="T31" fmla="*/ 25 h 50"/>
                  <a:gd name="T32" fmla="*/ 48 w 50"/>
                  <a:gd name="T3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0">
                    <a:moveTo>
                      <a:pt x="48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31"/>
                      <a:pt x="43" y="36"/>
                      <a:pt x="39" y="40"/>
                    </a:cubicBezTo>
                    <a:cubicBezTo>
                      <a:pt x="36" y="44"/>
                      <a:pt x="30" y="46"/>
                      <a:pt x="25" y="46"/>
                    </a:cubicBezTo>
                    <a:cubicBezTo>
                      <a:pt x="19" y="46"/>
                      <a:pt x="14" y="44"/>
                      <a:pt x="10" y="40"/>
                    </a:cubicBezTo>
                    <a:cubicBezTo>
                      <a:pt x="6" y="36"/>
                      <a:pt x="4" y="31"/>
                      <a:pt x="4" y="25"/>
                    </a:cubicBezTo>
                    <a:cubicBezTo>
                      <a:pt x="4" y="19"/>
                      <a:pt x="6" y="14"/>
                      <a:pt x="10" y="10"/>
                    </a:cubicBezTo>
                    <a:cubicBezTo>
                      <a:pt x="14" y="6"/>
                      <a:pt x="19" y="4"/>
                      <a:pt x="25" y="4"/>
                    </a:cubicBezTo>
                    <a:cubicBezTo>
                      <a:pt x="30" y="4"/>
                      <a:pt x="36" y="6"/>
                      <a:pt x="39" y="10"/>
                    </a:cubicBezTo>
                    <a:cubicBezTo>
                      <a:pt x="43" y="14"/>
                      <a:pt x="46" y="19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8" y="50"/>
                      <a:pt x="50" y="39"/>
                      <a:pt x="50" y="25"/>
                    </a:cubicBezTo>
                    <a:lnTo>
                      <a:pt x="48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8" name="Forma libre 147">
                <a:extLst>
                  <a:ext uri="{FF2B5EF4-FFF2-40B4-BE49-F238E27FC236}">
                    <a16:creationId xmlns="" xmlns:a16="http://schemas.microsoft.com/office/drawing/2014/main" id="{0103CD4C-EDDE-4D83-A553-6307C2C114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851" y="5329238"/>
                <a:ext cx="157163" cy="157163"/>
              </a:xfrm>
              <a:custGeom>
                <a:avLst/>
                <a:gdLst>
                  <a:gd name="T0" fmla="*/ 48 w 50"/>
                  <a:gd name="T1" fmla="*/ 25 h 50"/>
                  <a:gd name="T2" fmla="*/ 46 w 50"/>
                  <a:gd name="T3" fmla="*/ 25 h 50"/>
                  <a:gd name="T4" fmla="*/ 40 w 50"/>
                  <a:gd name="T5" fmla="*/ 40 h 50"/>
                  <a:gd name="T6" fmla="*/ 25 w 50"/>
                  <a:gd name="T7" fmla="*/ 46 h 50"/>
                  <a:gd name="T8" fmla="*/ 10 w 50"/>
                  <a:gd name="T9" fmla="*/ 40 h 50"/>
                  <a:gd name="T10" fmla="*/ 4 w 50"/>
                  <a:gd name="T11" fmla="*/ 25 h 50"/>
                  <a:gd name="T12" fmla="*/ 10 w 50"/>
                  <a:gd name="T13" fmla="*/ 10 h 50"/>
                  <a:gd name="T14" fmla="*/ 25 w 50"/>
                  <a:gd name="T15" fmla="*/ 4 h 50"/>
                  <a:gd name="T16" fmla="*/ 40 w 50"/>
                  <a:gd name="T17" fmla="*/ 10 h 50"/>
                  <a:gd name="T18" fmla="*/ 46 w 50"/>
                  <a:gd name="T19" fmla="*/ 25 h 50"/>
                  <a:gd name="T20" fmla="*/ 48 w 50"/>
                  <a:gd name="T21" fmla="*/ 25 h 50"/>
                  <a:gd name="T22" fmla="*/ 50 w 50"/>
                  <a:gd name="T23" fmla="*/ 25 h 50"/>
                  <a:gd name="T24" fmla="*/ 25 w 50"/>
                  <a:gd name="T25" fmla="*/ 0 h 50"/>
                  <a:gd name="T26" fmla="*/ 0 w 50"/>
                  <a:gd name="T27" fmla="*/ 25 h 50"/>
                  <a:gd name="T28" fmla="*/ 25 w 50"/>
                  <a:gd name="T29" fmla="*/ 50 h 50"/>
                  <a:gd name="T30" fmla="*/ 50 w 50"/>
                  <a:gd name="T31" fmla="*/ 25 h 50"/>
                  <a:gd name="T32" fmla="*/ 48 w 50"/>
                  <a:gd name="T3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0">
                    <a:moveTo>
                      <a:pt x="48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31"/>
                      <a:pt x="44" y="36"/>
                      <a:pt x="40" y="40"/>
                    </a:cubicBezTo>
                    <a:cubicBezTo>
                      <a:pt x="36" y="44"/>
                      <a:pt x="31" y="46"/>
                      <a:pt x="25" y="46"/>
                    </a:cubicBezTo>
                    <a:cubicBezTo>
                      <a:pt x="19" y="46"/>
                      <a:pt x="14" y="44"/>
                      <a:pt x="10" y="40"/>
                    </a:cubicBezTo>
                    <a:cubicBezTo>
                      <a:pt x="6" y="36"/>
                      <a:pt x="4" y="31"/>
                      <a:pt x="4" y="25"/>
                    </a:cubicBezTo>
                    <a:cubicBezTo>
                      <a:pt x="4" y="19"/>
                      <a:pt x="6" y="14"/>
                      <a:pt x="10" y="10"/>
                    </a:cubicBezTo>
                    <a:cubicBezTo>
                      <a:pt x="14" y="6"/>
                      <a:pt x="19" y="4"/>
                      <a:pt x="25" y="4"/>
                    </a:cubicBezTo>
                    <a:cubicBezTo>
                      <a:pt x="31" y="4"/>
                      <a:pt x="36" y="6"/>
                      <a:pt x="40" y="10"/>
                    </a:cubicBezTo>
                    <a:cubicBezTo>
                      <a:pt x="44" y="14"/>
                      <a:pt x="46" y="19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lnTo>
                      <a:pt x="48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19" name="Rectángulo 148">
                <a:extLst>
                  <a:ext uri="{FF2B5EF4-FFF2-40B4-BE49-F238E27FC236}">
                    <a16:creationId xmlns="" xmlns:a16="http://schemas.microsoft.com/office/drawing/2014/main" id="{1F76FC4E-8C96-4955-A44C-80AB978CC6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613" y="5379824"/>
                <a:ext cx="1848414" cy="351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0" name="Forma libre 156">
                <a:extLst>
                  <a:ext uri="{FF2B5EF4-FFF2-40B4-BE49-F238E27FC236}">
                    <a16:creationId xmlns="" xmlns:a16="http://schemas.microsoft.com/office/drawing/2014/main" id="{A7D5934E-5838-4792-BAB2-4FA1ECD7D3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976" y="5440105"/>
                <a:ext cx="12700" cy="249238"/>
              </a:xfrm>
              <a:custGeom>
                <a:avLst/>
                <a:gdLst>
                  <a:gd name="T0" fmla="*/ 8 w 8"/>
                  <a:gd name="T1" fmla="*/ 157 h 157"/>
                  <a:gd name="T2" fmla="*/ 8 w 8"/>
                  <a:gd name="T3" fmla="*/ 0 h 157"/>
                  <a:gd name="T4" fmla="*/ 0 w 8"/>
                  <a:gd name="T5" fmla="*/ 0 h 157"/>
                  <a:gd name="T6" fmla="*/ 0 w 8"/>
                  <a:gd name="T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7">
                    <a:moveTo>
                      <a:pt x="8" y="157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1" name="Rectángulo 163">
                <a:extLst>
                  <a:ext uri="{FF2B5EF4-FFF2-40B4-BE49-F238E27FC236}">
                    <a16:creationId xmlns="" xmlns:a16="http://schemas.microsoft.com/office/drawing/2014/main" id="{56C18A6F-AE66-41CB-8B73-74F9FFBD44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3788" y="5408613"/>
                <a:ext cx="12700" cy="249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2" name="Forma libre 164">
                <a:extLst>
                  <a:ext uri="{FF2B5EF4-FFF2-40B4-BE49-F238E27FC236}">
                    <a16:creationId xmlns="" xmlns:a16="http://schemas.microsoft.com/office/drawing/2014/main" id="{62528F4A-4E2C-4153-84BA-BA7F8EC487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8" y="5408613"/>
                <a:ext cx="12700" cy="249238"/>
              </a:xfrm>
              <a:custGeom>
                <a:avLst/>
                <a:gdLst>
                  <a:gd name="T0" fmla="*/ 8 w 8"/>
                  <a:gd name="T1" fmla="*/ 157 h 157"/>
                  <a:gd name="T2" fmla="*/ 8 w 8"/>
                  <a:gd name="T3" fmla="*/ 0 h 157"/>
                  <a:gd name="T4" fmla="*/ 0 w 8"/>
                  <a:gd name="T5" fmla="*/ 0 h 157"/>
                  <a:gd name="T6" fmla="*/ 0 w 8"/>
                  <a:gd name="T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7">
                    <a:moveTo>
                      <a:pt x="8" y="157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5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3" name="Elipse 153">
                <a:extLst>
                  <a:ext uri="{FF2B5EF4-FFF2-40B4-BE49-F238E27FC236}">
                    <a16:creationId xmlns="" xmlns:a16="http://schemas.microsoft.com/office/drawing/2014/main" id="{01715FF7-C88F-4787-A33E-853ABCC08B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0651" y="5335588"/>
                <a:ext cx="146050" cy="1444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  <p:sp>
            <p:nvSpPr>
              <p:cNvPr id="24" name="Elipse 161">
                <a:extLst>
                  <a:ext uri="{FF2B5EF4-FFF2-40B4-BE49-F238E27FC236}">
                    <a16:creationId xmlns="" xmlns:a16="http://schemas.microsoft.com/office/drawing/2014/main" id="{67152FCF-215C-46DB-8496-4A18A6A1E3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701" y="5335588"/>
                <a:ext cx="144463" cy="1444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dirty="0"/>
              </a:p>
            </p:txBody>
          </p:sp>
        </p:grpSp>
        <p:sp>
          <p:nvSpPr>
            <p:cNvPr id="13" name="Rectángulo 12"/>
            <p:cNvSpPr/>
            <p:nvPr/>
          </p:nvSpPr>
          <p:spPr>
            <a:xfrm>
              <a:off x="3954999" y="5617368"/>
              <a:ext cx="3930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b="1" dirty="0" smtClean="0">
                  <a:latin typeface="HelveticaNeueLT Std Lt" panose="020B0403020202020204" pitchFamily="34" charset="0"/>
                  <a:ea typeface="Calibri" panose="020F0502020204030204" pitchFamily="34" charset="0"/>
                </a:rPr>
                <a:t>28</a:t>
              </a:r>
              <a:r>
                <a:rPr lang="es-MX" sz="2800" dirty="0" smtClean="0">
                  <a:latin typeface="HelveticaNeueLT Std Lt" panose="020B0403020202020204" pitchFamily="34" charset="0"/>
                  <a:ea typeface="Calibri" panose="020F0502020204030204" pitchFamily="34" charset="0"/>
                </a:rPr>
                <a:t> </a:t>
              </a:r>
              <a:r>
                <a:rPr lang="es-MX" sz="2800" b="1" dirty="0">
                  <a:latin typeface="HelveticaNeueLT Std Lt" panose="020B0403020202020204" pitchFamily="34" charset="0"/>
                  <a:ea typeface="Calibri" panose="020F0502020204030204" pitchFamily="34" charset="0"/>
                </a:rPr>
                <a:t>(</a:t>
              </a:r>
              <a:r>
                <a:rPr lang="es-MX" sz="2800" b="1" dirty="0" smtClean="0">
                  <a:latin typeface="HelveticaNeueLT Std Lt" panose="020B0403020202020204" pitchFamily="34" charset="0"/>
                  <a:ea typeface="Calibri" panose="020F0502020204030204" pitchFamily="34" charset="0"/>
                </a:rPr>
                <a:t>veintiocho) </a:t>
              </a:r>
              <a:r>
                <a:rPr lang="es-MX" sz="2800" b="1" dirty="0">
                  <a:latin typeface="HelveticaNeueLT Std Lt" panose="020B0403020202020204" pitchFamily="34" charset="0"/>
                  <a:ea typeface="Calibri" panose="020F0502020204030204" pitchFamily="34" charset="0"/>
                </a:rPr>
                <a:t>anexos</a:t>
              </a:r>
              <a:r>
                <a:rPr lang="es-MX" sz="2800" dirty="0">
                  <a:latin typeface="HelveticaNeueLT Std Lt" panose="020B0403020202020204" pitchFamily="34" charset="0"/>
                  <a:ea typeface="Calibri" panose="020F0502020204030204" pitchFamily="34" charset="0"/>
                </a:rPr>
                <a:t> </a:t>
              </a:r>
              <a:endParaRPr lang="es-MX" sz="2800" dirty="0">
                <a:latin typeface="HelveticaNeueLT Std Lt" panose="020B0403020202020204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881314" y="4371309"/>
              <a:ext cx="78213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b="1" dirty="0">
                  <a:latin typeface="HelveticaNeueLT Std Lt" panose="020B0403020202020204" pitchFamily="34" charset="0"/>
                </a:rPr>
                <a:t>1 (un) Formato de Acta de Entrega-Recepción </a:t>
              </a:r>
              <a:endParaRPr lang="es-MX" sz="2800" dirty="0">
                <a:latin typeface="HelveticaNeueLT Std Lt" panose="020B04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6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105156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VIII.2</a:t>
            </a:r>
            <a:r>
              <a:rPr lang="es-MX" sz="32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sz="36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latin typeface="HelveticaNeueLT Std Lt" panose="020B0403020202020204" pitchFamily="34" charset="0"/>
              </a:rPr>
              <a:t>Relación </a:t>
            </a:r>
            <a:r>
              <a:rPr lang="es-MX" sz="3200" b="1" dirty="0">
                <a:latin typeface="HelveticaNeueLT Std Lt" panose="020B0403020202020204" pitchFamily="34" charset="0"/>
              </a:rPr>
              <a:t>de </a:t>
            </a:r>
            <a:r>
              <a:rPr lang="es-MX" sz="3200" b="1" dirty="0" smtClean="0">
                <a:latin typeface="HelveticaNeueLT Std Lt" panose="020B0403020202020204" pitchFamily="34" charset="0"/>
              </a:rPr>
              <a:t>Obras Terminadas </a:t>
            </a:r>
            <a:r>
              <a:rPr lang="es-MX" sz="3200" b="1" dirty="0">
                <a:latin typeface="HelveticaNeueLT Std Lt" panose="020B0403020202020204" pitchFamily="34" charset="0"/>
              </a:rPr>
              <a:t>Durante la Administración</a:t>
            </a:r>
            <a:endParaRPr lang="es-MX" sz="32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40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762794"/>
            <a:ext cx="12087225" cy="48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Marco Normativo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41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1" y="1906905"/>
            <a:ext cx="12435840" cy="45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IX.2.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>
                <a:latin typeface="HelveticaNeueLT Std Lt" panose="020B0403020202020204" pitchFamily="34" charset="0"/>
              </a:rPr>
              <a:t>Marco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de Actuación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42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762809"/>
            <a:ext cx="11993880" cy="47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868680"/>
            <a:ext cx="1286256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IX.3.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HelveticaNeueLT Std Lt" panose="020B0403020202020204" pitchFamily="34" charset="0"/>
              </a:rPr>
              <a:t>Relación de Acuerdos, Convenios, Contratos y Documentos Legales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43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082723"/>
            <a:ext cx="12025976" cy="46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00" y="868680"/>
            <a:ext cx="1310132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HelveticaNeueLT Std Lt" panose="020B0403020202020204" pitchFamily="34" charset="0"/>
              </a:rPr>
              <a:t>Informe del Estado que Guardan las Auditorías, </a:t>
            </a:r>
            <a:r>
              <a:rPr lang="es-MX" sz="3200" dirty="0" smtClean="0">
                <a:latin typeface="HelveticaNeueLT Std Lt" panose="020B0403020202020204" pitchFamily="34" charset="0"/>
              </a:rPr>
              <a:t>Revisiones y </a:t>
            </a:r>
            <a:r>
              <a:rPr lang="es-MX" sz="3200" dirty="0">
                <a:latin typeface="HelveticaNeueLT Std Lt" panose="020B0403020202020204" pitchFamily="34" charset="0"/>
              </a:rPr>
              <a:t>Verificaciones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44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906905"/>
            <a:ext cx="12148185" cy="46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HelveticaNeueLT Std Lt" panose="020B0403020202020204" pitchFamily="34" charset="0"/>
              </a:rPr>
              <a:t>Informe de Transparencia y Acceso a la Información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45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1" y="1850296"/>
            <a:ext cx="11369040" cy="50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1082040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XI.2.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Informe del Cumplimiento de las Obligaciones de Transparencia 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46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939290"/>
            <a:ext cx="11216640" cy="52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Relación de Archivos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47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59642"/>
            <a:ext cx="12364720" cy="51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XIII.1.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Informe de Mejora Regulatoria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48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4" y="1837161"/>
            <a:ext cx="10608945" cy="5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XIV.1.</a:t>
            </a:r>
            <a:r>
              <a:rPr lang="es-MX" sz="44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smtClean="0">
                <a:latin typeface="HelveticaNeueLT Std Lt" panose="020B0403020202020204" pitchFamily="34" charset="0"/>
              </a:rPr>
              <a:t>Informe de los Asuntos en Trámite</a:t>
            </a:r>
            <a:endParaRPr lang="es-MX" sz="40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49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40168"/>
            <a:ext cx="12192000" cy="42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41712" y="743800"/>
            <a:ext cx="78486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32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s-MX" sz="3200" b="1" dirty="0" smtClean="0"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</a:t>
            </a:r>
            <a:endParaRPr lang="es-MX" sz="32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7382726"/>
            <a:ext cx="14092974" cy="370942"/>
            <a:chOff x="0" y="7382725"/>
            <a:chExt cx="10258856" cy="370942"/>
          </a:xfrm>
        </p:grpSpPr>
        <p:sp>
          <p:nvSpPr>
            <p:cNvPr id="52" name="CuadroTexto 51"/>
            <p:cNvSpPr txBox="1"/>
            <p:nvPr/>
          </p:nvSpPr>
          <p:spPr>
            <a:xfrm>
              <a:off x="0" y="7382725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8841481" y="7384335"/>
              <a:ext cx="14173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/>
                  </a:solidFill>
                </a:rPr>
                <a:t>5</a:t>
              </a:fld>
              <a:endParaRPr lang="es-MX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141712" y="252227"/>
            <a:ext cx="494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1">
                    <a:lumMod val="95000"/>
                  </a:schemeClr>
                </a:solidFill>
                <a:latin typeface="Helvetica" pitchFamily="50" charset="0"/>
              </a:rPr>
              <a:t>PROCESO DE ENTREGA – RECEPCIÓN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66425" y="1050491"/>
            <a:ext cx="12252998" cy="6291073"/>
            <a:chOff x="853185" y="864215"/>
            <a:chExt cx="12483315" cy="6471802"/>
          </a:xfrm>
        </p:grpSpPr>
        <p:grpSp>
          <p:nvGrpSpPr>
            <p:cNvPr id="2" name="Grupo 1"/>
            <p:cNvGrpSpPr/>
            <p:nvPr/>
          </p:nvGrpSpPr>
          <p:grpSpPr>
            <a:xfrm>
              <a:off x="853185" y="864215"/>
              <a:ext cx="12466311" cy="6251663"/>
              <a:chOff x="1435343" y="1715472"/>
              <a:chExt cx="7739137" cy="6422850"/>
            </a:xfrm>
          </p:grpSpPr>
          <p:grpSp>
            <p:nvGrpSpPr>
              <p:cNvPr id="10" name="Grupo 9" descr="Secuencia espiral">
                <a:extLst>
                  <a:ext uri="{FF2B5EF4-FFF2-40B4-BE49-F238E27FC236}">
                    <a16:creationId xmlns="" xmlns:a16="http://schemas.microsoft.com/office/drawing/2014/main" id="{E99BFC9F-F7FC-4B1D-A251-D2D211B8060B}"/>
                  </a:ext>
                </a:extLst>
              </p:cNvPr>
              <p:cNvGrpSpPr/>
              <p:nvPr/>
            </p:nvGrpSpPr>
            <p:grpSpPr>
              <a:xfrm rot="10800000">
                <a:off x="1442606" y="1715472"/>
                <a:ext cx="7731874" cy="6422850"/>
                <a:chOff x="720725" y="5845952"/>
                <a:chExt cx="2185607" cy="2790049"/>
              </a:xfrm>
            </p:grpSpPr>
            <p:sp>
              <p:nvSpPr>
                <p:cNvPr id="13" name="Forma libre 83">
                  <a:extLst>
                    <a:ext uri="{FF2B5EF4-FFF2-40B4-BE49-F238E27FC236}">
                      <a16:creationId xmlns="" xmlns:a16="http://schemas.microsoft.com/office/drawing/2014/main" id="{0774907C-3F00-4698-9586-706AE5A03C2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6774167"/>
                  <a:ext cx="282575" cy="619125"/>
                </a:xfrm>
                <a:custGeom>
                  <a:avLst/>
                  <a:gdLst>
                    <a:gd name="T0" fmla="*/ 178 w 178"/>
                    <a:gd name="T1" fmla="*/ 256 h 390"/>
                    <a:gd name="T2" fmla="*/ 0 w 178"/>
                    <a:gd name="T3" fmla="*/ 390 h 390"/>
                    <a:gd name="T4" fmla="*/ 0 w 178"/>
                    <a:gd name="T5" fmla="*/ 134 h 390"/>
                    <a:gd name="T6" fmla="*/ 178 w 178"/>
                    <a:gd name="T7" fmla="*/ 0 h 390"/>
                    <a:gd name="T8" fmla="*/ 178 w 178"/>
                    <a:gd name="T9" fmla="*/ 25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256"/>
                      </a:moveTo>
                      <a:lnTo>
                        <a:pt x="0" y="39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lnTo>
                        <a:pt x="178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orma libre 85">
                  <a:extLst>
                    <a:ext uri="{FF2B5EF4-FFF2-40B4-BE49-F238E27FC236}">
                      <a16:creationId xmlns="" xmlns:a16="http://schemas.microsoft.com/office/drawing/2014/main" id="{E5B38066-E4B2-4F3A-975C-27DBDE352AD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6937374"/>
                  <a:ext cx="282575" cy="619125"/>
                </a:xfrm>
                <a:custGeom>
                  <a:avLst/>
                  <a:gdLst>
                    <a:gd name="T0" fmla="*/ 0 w 178"/>
                    <a:gd name="T1" fmla="*/ 134 h 390"/>
                    <a:gd name="T2" fmla="*/ 178 w 178"/>
                    <a:gd name="T3" fmla="*/ 0 h 390"/>
                    <a:gd name="T4" fmla="*/ 178 w 178"/>
                    <a:gd name="T5" fmla="*/ 256 h 390"/>
                    <a:gd name="T6" fmla="*/ 0 w 178"/>
                    <a:gd name="T7" fmla="*/ 390 h 390"/>
                    <a:gd name="T8" fmla="*/ 0 w 178"/>
                    <a:gd name="T9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0" y="134"/>
                      </a:moveTo>
                      <a:lnTo>
                        <a:pt x="178" y="0"/>
                      </a:lnTo>
                      <a:lnTo>
                        <a:pt x="178" y="256"/>
                      </a:lnTo>
                      <a:lnTo>
                        <a:pt x="0" y="390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orma libre 93">
                  <a:extLst>
                    <a:ext uri="{FF2B5EF4-FFF2-40B4-BE49-F238E27FC236}">
                      <a16:creationId xmlns="" xmlns:a16="http://schemas.microsoft.com/office/drawing/2014/main" id="{073E34A0-DD9F-4A9F-A420-70BB822652F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7402818"/>
                  <a:ext cx="282575" cy="531224"/>
                </a:xfrm>
                <a:custGeom>
                  <a:avLst/>
                  <a:gdLst>
                    <a:gd name="T0" fmla="*/ 178 w 178"/>
                    <a:gd name="T1" fmla="*/ 256 h 390"/>
                    <a:gd name="T2" fmla="*/ 0 w 178"/>
                    <a:gd name="T3" fmla="*/ 390 h 390"/>
                    <a:gd name="T4" fmla="*/ 0 w 178"/>
                    <a:gd name="T5" fmla="*/ 134 h 390"/>
                    <a:gd name="T6" fmla="*/ 178 w 178"/>
                    <a:gd name="T7" fmla="*/ 0 h 390"/>
                    <a:gd name="T8" fmla="*/ 178 w 178"/>
                    <a:gd name="T9" fmla="*/ 25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256"/>
                      </a:moveTo>
                      <a:lnTo>
                        <a:pt x="0" y="39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lnTo>
                        <a:pt x="178" y="25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orma libre 95">
                  <a:extLst>
                    <a:ext uri="{FF2B5EF4-FFF2-40B4-BE49-F238E27FC236}">
                      <a16:creationId xmlns="" xmlns:a16="http://schemas.microsoft.com/office/drawing/2014/main" id="{F1C93464-C203-4161-9BB5-79CABBCCC2C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9719" y="7525383"/>
                  <a:ext cx="282575" cy="619125"/>
                </a:xfrm>
                <a:custGeom>
                  <a:avLst/>
                  <a:gdLst>
                    <a:gd name="T0" fmla="*/ 0 w 178"/>
                    <a:gd name="T1" fmla="*/ 134 h 390"/>
                    <a:gd name="T2" fmla="*/ 178 w 178"/>
                    <a:gd name="T3" fmla="*/ 0 h 390"/>
                    <a:gd name="T4" fmla="*/ 178 w 178"/>
                    <a:gd name="T5" fmla="*/ 256 h 390"/>
                    <a:gd name="T6" fmla="*/ 0 w 178"/>
                    <a:gd name="T7" fmla="*/ 390 h 390"/>
                    <a:gd name="T8" fmla="*/ 0 w 178"/>
                    <a:gd name="T9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0" y="134"/>
                      </a:moveTo>
                      <a:lnTo>
                        <a:pt x="178" y="0"/>
                      </a:lnTo>
                      <a:lnTo>
                        <a:pt x="178" y="256"/>
                      </a:lnTo>
                      <a:lnTo>
                        <a:pt x="0" y="390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orma libre 103">
                  <a:extLst>
                    <a:ext uri="{FF2B5EF4-FFF2-40B4-BE49-F238E27FC236}">
                      <a16:creationId xmlns="" xmlns:a16="http://schemas.microsoft.com/office/drawing/2014/main" id="{22C715B0-54FC-452F-9C86-FE8FB5FAA5E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694" y="7924671"/>
                  <a:ext cx="282575" cy="481254"/>
                </a:xfrm>
                <a:custGeom>
                  <a:avLst/>
                  <a:gdLst>
                    <a:gd name="T0" fmla="*/ 178 w 178"/>
                    <a:gd name="T1" fmla="*/ 256 h 390"/>
                    <a:gd name="T2" fmla="*/ 0 w 178"/>
                    <a:gd name="T3" fmla="*/ 390 h 390"/>
                    <a:gd name="T4" fmla="*/ 0 w 178"/>
                    <a:gd name="T5" fmla="*/ 134 h 390"/>
                    <a:gd name="T6" fmla="*/ 178 w 178"/>
                    <a:gd name="T7" fmla="*/ 0 h 390"/>
                    <a:gd name="T8" fmla="*/ 178 w 178"/>
                    <a:gd name="T9" fmla="*/ 25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256"/>
                      </a:moveTo>
                      <a:lnTo>
                        <a:pt x="0" y="39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lnTo>
                        <a:pt x="178" y="2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orma libre 105">
                  <a:extLst>
                    <a:ext uri="{FF2B5EF4-FFF2-40B4-BE49-F238E27FC236}">
                      <a16:creationId xmlns="" xmlns:a16="http://schemas.microsoft.com/office/drawing/2014/main" id="{A87A3A89-7C19-45BF-B2A5-D986E597982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8016875"/>
                  <a:ext cx="282575" cy="619125"/>
                </a:xfrm>
                <a:custGeom>
                  <a:avLst/>
                  <a:gdLst>
                    <a:gd name="T0" fmla="*/ 0 w 178"/>
                    <a:gd name="T1" fmla="*/ 134 h 390"/>
                    <a:gd name="T2" fmla="*/ 178 w 178"/>
                    <a:gd name="T3" fmla="*/ 0 h 390"/>
                    <a:gd name="T4" fmla="*/ 178 w 178"/>
                    <a:gd name="T5" fmla="*/ 256 h 390"/>
                    <a:gd name="T6" fmla="*/ 0 w 178"/>
                    <a:gd name="T7" fmla="*/ 390 h 390"/>
                    <a:gd name="T8" fmla="*/ 0 w 178"/>
                    <a:gd name="T9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0" y="134"/>
                      </a:moveTo>
                      <a:lnTo>
                        <a:pt x="178" y="0"/>
                      </a:lnTo>
                      <a:lnTo>
                        <a:pt x="178" y="256"/>
                      </a:lnTo>
                      <a:lnTo>
                        <a:pt x="0" y="390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orma libre 87">
                  <a:extLst>
                    <a:ext uri="{FF2B5EF4-FFF2-40B4-BE49-F238E27FC236}">
                      <a16:creationId xmlns="" xmlns:a16="http://schemas.microsoft.com/office/drawing/2014/main" id="{7BA40A57-EB83-4A4A-BC30-2162D6889CA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432" y="7322897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134 h 134"/>
                    <a:gd name="T4" fmla="*/ 178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134"/>
                      </a:lnTo>
                      <a:lnTo>
                        <a:pt x="178" y="134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chemeClr val="tx2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orma libre 89">
                  <a:extLst>
                    <a:ext uri="{FF2B5EF4-FFF2-40B4-BE49-F238E27FC236}">
                      <a16:creationId xmlns="" xmlns:a16="http://schemas.microsoft.com/office/drawing/2014/main" id="{EC89E07E-8827-431D-AE19-75E9F98A8C7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7185025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0 h 134"/>
                    <a:gd name="T4" fmla="*/ 0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chemeClr val="tx2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orma libre 97">
                  <a:extLst>
                    <a:ext uri="{FF2B5EF4-FFF2-40B4-BE49-F238E27FC236}">
                      <a16:creationId xmlns="" xmlns:a16="http://schemas.microsoft.com/office/drawing/2014/main" id="{3711731A-6FB4-4934-A4B6-9E3BB7D55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7407276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134 h 134"/>
                    <a:gd name="T4" fmla="*/ 178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134"/>
                      </a:lnTo>
                      <a:lnTo>
                        <a:pt x="178" y="134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chemeClr val="tx2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orma libre 99">
                  <a:extLst>
                    <a:ext uri="{FF2B5EF4-FFF2-40B4-BE49-F238E27FC236}">
                      <a16:creationId xmlns="" xmlns:a16="http://schemas.microsoft.com/office/drawing/2014/main" id="{C27159DE-9171-4780-B8AD-B50BB42EED1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277" y="7971611"/>
                  <a:ext cx="282575" cy="17580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0 h 134"/>
                    <a:gd name="T4" fmla="*/ 0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chemeClr val="tx2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orma libre 109">
                  <a:extLst>
                    <a:ext uri="{FF2B5EF4-FFF2-40B4-BE49-F238E27FC236}">
                      <a16:creationId xmlns="" xmlns:a16="http://schemas.microsoft.com/office/drawing/2014/main" id="{E4D03F05-5737-4E1D-BE39-9F17596C14A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8016875"/>
                  <a:ext cx="282575" cy="619125"/>
                </a:xfrm>
                <a:custGeom>
                  <a:avLst/>
                  <a:gdLst>
                    <a:gd name="T0" fmla="*/ 178 w 178"/>
                    <a:gd name="T1" fmla="*/ 0 h 390"/>
                    <a:gd name="T2" fmla="*/ 0 w 178"/>
                    <a:gd name="T3" fmla="*/ 134 h 390"/>
                    <a:gd name="T4" fmla="*/ 0 w 178"/>
                    <a:gd name="T5" fmla="*/ 390 h 390"/>
                    <a:gd name="T6" fmla="*/ 178 w 178"/>
                    <a:gd name="T7" fmla="*/ 256 h 390"/>
                    <a:gd name="T8" fmla="*/ 178 w 178"/>
                    <a:gd name="T9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0"/>
                      </a:moveTo>
                      <a:lnTo>
                        <a:pt x="0" y="134"/>
                      </a:lnTo>
                      <a:lnTo>
                        <a:pt x="0" y="390"/>
                      </a:lnTo>
                      <a:lnTo>
                        <a:pt x="178" y="256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chemeClr val="tx2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ángulo 18">
                  <a:extLst>
                    <a:ext uri="{FF2B5EF4-FFF2-40B4-BE49-F238E27FC236}">
                      <a16:creationId xmlns="" xmlns:a16="http://schemas.microsoft.com/office/drawing/2014/main" id="{CC956847-3B8E-407A-82B2-605006C04B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3300" y="5845952"/>
                  <a:ext cx="1614488" cy="27900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orma libre 80">
                  <a:extLst>
                    <a:ext uri="{FF2B5EF4-FFF2-40B4-BE49-F238E27FC236}">
                      <a16:creationId xmlns="" xmlns:a16="http://schemas.microsoft.com/office/drawing/2014/main" id="{96DBCA3E-B264-4A47-AA6A-418330738D4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6565900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0 h 134"/>
                    <a:gd name="T4" fmla="*/ 0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0"/>
                      </a:lnTo>
                      <a:lnTo>
                        <a:pt x="0" y="134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orma libre 84">
                  <a:extLst>
                    <a:ext uri="{FF2B5EF4-FFF2-40B4-BE49-F238E27FC236}">
                      <a16:creationId xmlns="" xmlns:a16="http://schemas.microsoft.com/office/drawing/2014/main" id="{C0A67ED6-79F8-48E8-BAB7-1C178ADCAC7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6565900"/>
                  <a:ext cx="282575" cy="619125"/>
                </a:xfrm>
                <a:custGeom>
                  <a:avLst/>
                  <a:gdLst>
                    <a:gd name="T0" fmla="*/ 178 w 178"/>
                    <a:gd name="T1" fmla="*/ 256 h 390"/>
                    <a:gd name="T2" fmla="*/ 0 w 178"/>
                    <a:gd name="T3" fmla="*/ 390 h 390"/>
                    <a:gd name="T4" fmla="*/ 0 w 178"/>
                    <a:gd name="T5" fmla="*/ 134 h 390"/>
                    <a:gd name="T6" fmla="*/ 178 w 178"/>
                    <a:gd name="T7" fmla="*/ 0 h 390"/>
                    <a:gd name="T8" fmla="*/ 178 w 178"/>
                    <a:gd name="T9" fmla="*/ 25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256"/>
                      </a:moveTo>
                      <a:lnTo>
                        <a:pt x="0" y="39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lnTo>
                        <a:pt x="178" y="2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orma libre 86">
                  <a:extLst>
                    <a:ext uri="{FF2B5EF4-FFF2-40B4-BE49-F238E27FC236}">
                      <a16:creationId xmlns="" xmlns:a16="http://schemas.microsoft.com/office/drawing/2014/main" id="{96321838-481F-450B-A9F6-EBF15B0031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6778625"/>
                  <a:ext cx="282575" cy="619125"/>
                </a:xfrm>
                <a:custGeom>
                  <a:avLst/>
                  <a:gdLst>
                    <a:gd name="T0" fmla="*/ 0 w 178"/>
                    <a:gd name="T1" fmla="*/ 134 h 390"/>
                    <a:gd name="T2" fmla="*/ 178 w 178"/>
                    <a:gd name="T3" fmla="*/ 0 h 390"/>
                    <a:gd name="T4" fmla="*/ 178 w 178"/>
                    <a:gd name="T5" fmla="*/ 256 h 390"/>
                    <a:gd name="T6" fmla="*/ 0 w 178"/>
                    <a:gd name="T7" fmla="*/ 390 h 390"/>
                    <a:gd name="T8" fmla="*/ 0 w 178"/>
                    <a:gd name="T9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0" y="134"/>
                      </a:moveTo>
                      <a:lnTo>
                        <a:pt x="178" y="0"/>
                      </a:lnTo>
                      <a:lnTo>
                        <a:pt x="178" y="256"/>
                      </a:lnTo>
                      <a:lnTo>
                        <a:pt x="0" y="390"/>
                      </a:lnTo>
                      <a:lnTo>
                        <a:pt x="0" y="13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orma libre 88">
                  <a:extLst>
                    <a:ext uri="{FF2B5EF4-FFF2-40B4-BE49-F238E27FC236}">
                      <a16:creationId xmlns="" xmlns:a16="http://schemas.microsoft.com/office/drawing/2014/main" id="{9E0DF149-D1D2-4070-BDD0-A57B85F87DB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6565900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134 h 134"/>
                    <a:gd name="T4" fmla="*/ 178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134"/>
                      </a:lnTo>
                      <a:lnTo>
                        <a:pt x="178" y="134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orma libre 90">
                  <a:extLst>
                    <a:ext uri="{FF2B5EF4-FFF2-40B4-BE49-F238E27FC236}">
                      <a16:creationId xmlns="" xmlns:a16="http://schemas.microsoft.com/office/drawing/2014/main" id="{1B4A8552-7DF9-49C5-9247-0BF503AB676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7185025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0 h 134"/>
                    <a:gd name="T4" fmla="*/ 0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0"/>
                      </a:lnTo>
                      <a:lnTo>
                        <a:pt x="0" y="134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ángulo 91">
                  <a:extLst>
                    <a:ext uri="{FF2B5EF4-FFF2-40B4-BE49-F238E27FC236}">
                      <a16:creationId xmlns="" xmlns:a16="http://schemas.microsoft.com/office/drawing/2014/main" id="{4CE683F2-9DDC-4862-97EA-03F8882FED7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725" y="6951242"/>
                  <a:ext cx="2179638" cy="451576"/>
                </a:xfrm>
                <a:prstGeom prst="rect">
                  <a:avLst/>
                </a:prstGeom>
                <a:solidFill>
                  <a:srgbClr val="6D6E70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Rectángulo 92">
                  <a:extLst>
                    <a:ext uri="{FF2B5EF4-FFF2-40B4-BE49-F238E27FC236}">
                      <a16:creationId xmlns="" xmlns:a16="http://schemas.microsoft.com/office/drawing/2014/main" id="{E1445643-2894-4951-8978-4AD91F11090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725" y="6778625"/>
                  <a:ext cx="2179638" cy="40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orma libre 94">
                  <a:extLst>
                    <a:ext uri="{FF2B5EF4-FFF2-40B4-BE49-F238E27FC236}">
                      <a16:creationId xmlns="" xmlns:a16="http://schemas.microsoft.com/office/drawing/2014/main" id="{2A06E226-2F65-4427-B521-ABAF4D76CC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7185025"/>
                  <a:ext cx="282575" cy="619125"/>
                </a:xfrm>
                <a:custGeom>
                  <a:avLst/>
                  <a:gdLst>
                    <a:gd name="T0" fmla="*/ 178 w 178"/>
                    <a:gd name="T1" fmla="*/ 256 h 390"/>
                    <a:gd name="T2" fmla="*/ 0 w 178"/>
                    <a:gd name="T3" fmla="*/ 390 h 390"/>
                    <a:gd name="T4" fmla="*/ 0 w 178"/>
                    <a:gd name="T5" fmla="*/ 134 h 390"/>
                    <a:gd name="T6" fmla="*/ 178 w 178"/>
                    <a:gd name="T7" fmla="*/ 0 h 390"/>
                    <a:gd name="T8" fmla="*/ 178 w 178"/>
                    <a:gd name="T9" fmla="*/ 25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256"/>
                      </a:moveTo>
                      <a:lnTo>
                        <a:pt x="0" y="39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lnTo>
                        <a:pt x="178" y="2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orma libre 96">
                  <a:extLst>
                    <a:ext uri="{FF2B5EF4-FFF2-40B4-BE49-F238E27FC236}">
                      <a16:creationId xmlns="" xmlns:a16="http://schemas.microsoft.com/office/drawing/2014/main" id="{9C20DF7A-790B-42D0-BC89-39527F43C89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7397750"/>
                  <a:ext cx="282575" cy="619125"/>
                </a:xfrm>
                <a:custGeom>
                  <a:avLst/>
                  <a:gdLst>
                    <a:gd name="T0" fmla="*/ 0 w 178"/>
                    <a:gd name="T1" fmla="*/ 134 h 390"/>
                    <a:gd name="T2" fmla="*/ 178 w 178"/>
                    <a:gd name="T3" fmla="*/ 0 h 390"/>
                    <a:gd name="T4" fmla="*/ 178 w 178"/>
                    <a:gd name="T5" fmla="*/ 256 h 390"/>
                    <a:gd name="T6" fmla="*/ 0 w 178"/>
                    <a:gd name="T7" fmla="*/ 390 h 390"/>
                    <a:gd name="T8" fmla="*/ 0 w 178"/>
                    <a:gd name="T9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0" y="134"/>
                      </a:moveTo>
                      <a:lnTo>
                        <a:pt x="178" y="0"/>
                      </a:lnTo>
                      <a:lnTo>
                        <a:pt x="178" y="256"/>
                      </a:lnTo>
                      <a:lnTo>
                        <a:pt x="0" y="390"/>
                      </a:lnTo>
                      <a:lnTo>
                        <a:pt x="0" y="13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Forma libre 98">
                  <a:extLst>
                    <a:ext uri="{FF2B5EF4-FFF2-40B4-BE49-F238E27FC236}">
                      <a16:creationId xmlns="" xmlns:a16="http://schemas.microsoft.com/office/drawing/2014/main" id="{C993DE0D-8623-44BF-B7EC-76E1FAF9ECD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7185025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134 h 134"/>
                    <a:gd name="T4" fmla="*/ 178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134"/>
                      </a:lnTo>
                      <a:lnTo>
                        <a:pt x="178" y="134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Forma libre 100">
                  <a:extLst>
                    <a:ext uri="{FF2B5EF4-FFF2-40B4-BE49-F238E27FC236}">
                      <a16:creationId xmlns="" xmlns:a16="http://schemas.microsoft.com/office/drawing/2014/main" id="{A51E5D80-5790-4C3B-A8B6-6A2B65D6C81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7804150"/>
                  <a:ext cx="282575" cy="212725"/>
                </a:xfrm>
                <a:custGeom>
                  <a:avLst/>
                  <a:gdLst>
                    <a:gd name="T0" fmla="*/ 178 w 178"/>
                    <a:gd name="T1" fmla="*/ 0 h 134"/>
                    <a:gd name="T2" fmla="*/ 0 w 178"/>
                    <a:gd name="T3" fmla="*/ 0 h 134"/>
                    <a:gd name="T4" fmla="*/ 0 w 178"/>
                    <a:gd name="T5" fmla="*/ 134 h 134"/>
                    <a:gd name="T6" fmla="*/ 178 w 178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8" h="134">
                      <a:moveTo>
                        <a:pt x="178" y="0"/>
                      </a:moveTo>
                      <a:lnTo>
                        <a:pt x="0" y="0"/>
                      </a:lnTo>
                      <a:lnTo>
                        <a:pt x="0" y="134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ángulo 101">
                  <a:extLst>
                    <a:ext uri="{FF2B5EF4-FFF2-40B4-BE49-F238E27FC236}">
                      <a16:creationId xmlns="" xmlns:a16="http://schemas.microsoft.com/office/drawing/2014/main" id="{00657D6F-F382-482F-A4C7-B58F042F002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725" y="7527641"/>
                  <a:ext cx="2179638" cy="406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ángulo 102">
                  <a:extLst>
                    <a:ext uri="{FF2B5EF4-FFF2-40B4-BE49-F238E27FC236}">
                      <a16:creationId xmlns="" xmlns:a16="http://schemas.microsoft.com/office/drawing/2014/main" id="{6D23696D-D5C5-4CEF-85E7-52D0939081E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725" y="7397750"/>
                  <a:ext cx="2179638" cy="40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Forma libre 104">
                  <a:extLst>
                    <a:ext uri="{FF2B5EF4-FFF2-40B4-BE49-F238E27FC236}">
                      <a16:creationId xmlns="" xmlns:a16="http://schemas.microsoft.com/office/drawing/2014/main" id="{E04EE0F4-66F1-42F5-BAC9-24EFFCA138D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7804150"/>
                  <a:ext cx="282575" cy="619125"/>
                </a:xfrm>
                <a:custGeom>
                  <a:avLst/>
                  <a:gdLst>
                    <a:gd name="T0" fmla="*/ 178 w 178"/>
                    <a:gd name="T1" fmla="*/ 256 h 390"/>
                    <a:gd name="T2" fmla="*/ 0 w 178"/>
                    <a:gd name="T3" fmla="*/ 390 h 390"/>
                    <a:gd name="T4" fmla="*/ 0 w 178"/>
                    <a:gd name="T5" fmla="*/ 134 h 390"/>
                    <a:gd name="T6" fmla="*/ 178 w 178"/>
                    <a:gd name="T7" fmla="*/ 0 h 390"/>
                    <a:gd name="T8" fmla="*/ 178 w 178"/>
                    <a:gd name="T9" fmla="*/ 25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256"/>
                      </a:moveTo>
                      <a:lnTo>
                        <a:pt x="0" y="390"/>
                      </a:lnTo>
                      <a:lnTo>
                        <a:pt x="0" y="134"/>
                      </a:lnTo>
                      <a:lnTo>
                        <a:pt x="178" y="0"/>
                      </a:lnTo>
                      <a:lnTo>
                        <a:pt x="178" y="2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Forma libre 106">
                  <a:extLst>
                    <a:ext uri="{FF2B5EF4-FFF2-40B4-BE49-F238E27FC236}">
                      <a16:creationId xmlns="" xmlns:a16="http://schemas.microsoft.com/office/drawing/2014/main" id="{F445D9F4-DE80-4ECD-AE09-EFF0703BDE4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8016875"/>
                  <a:ext cx="282575" cy="619125"/>
                </a:xfrm>
                <a:custGeom>
                  <a:avLst/>
                  <a:gdLst>
                    <a:gd name="T0" fmla="*/ 0 w 178"/>
                    <a:gd name="T1" fmla="*/ 134 h 390"/>
                    <a:gd name="T2" fmla="*/ 178 w 178"/>
                    <a:gd name="T3" fmla="*/ 0 h 390"/>
                    <a:gd name="T4" fmla="*/ 178 w 178"/>
                    <a:gd name="T5" fmla="*/ 256 h 390"/>
                    <a:gd name="T6" fmla="*/ 0 w 178"/>
                    <a:gd name="T7" fmla="*/ 390 h 390"/>
                    <a:gd name="T8" fmla="*/ 0 w 178"/>
                    <a:gd name="T9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0" y="134"/>
                      </a:moveTo>
                      <a:lnTo>
                        <a:pt x="178" y="0"/>
                      </a:lnTo>
                      <a:lnTo>
                        <a:pt x="178" y="256"/>
                      </a:lnTo>
                      <a:lnTo>
                        <a:pt x="0" y="390"/>
                      </a:lnTo>
                      <a:lnTo>
                        <a:pt x="0" y="13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Forma libre 108">
                  <a:extLst>
                    <a:ext uri="{FF2B5EF4-FFF2-40B4-BE49-F238E27FC236}">
                      <a16:creationId xmlns="" xmlns:a16="http://schemas.microsoft.com/office/drawing/2014/main" id="{500E3BAA-A10B-4AC4-B8EB-41545E552A5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725" y="7804150"/>
                  <a:ext cx="282575" cy="619125"/>
                </a:xfrm>
                <a:custGeom>
                  <a:avLst/>
                  <a:gdLst>
                    <a:gd name="T0" fmla="*/ 178 w 178"/>
                    <a:gd name="T1" fmla="*/ 0 h 390"/>
                    <a:gd name="T2" fmla="*/ 0 w 178"/>
                    <a:gd name="T3" fmla="*/ 134 h 390"/>
                    <a:gd name="T4" fmla="*/ 0 w 178"/>
                    <a:gd name="T5" fmla="*/ 390 h 390"/>
                    <a:gd name="T6" fmla="*/ 178 w 178"/>
                    <a:gd name="T7" fmla="*/ 256 h 390"/>
                    <a:gd name="T8" fmla="*/ 178 w 178"/>
                    <a:gd name="T9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0"/>
                      </a:moveTo>
                      <a:lnTo>
                        <a:pt x="0" y="134"/>
                      </a:lnTo>
                      <a:lnTo>
                        <a:pt x="0" y="390"/>
                      </a:lnTo>
                      <a:lnTo>
                        <a:pt x="178" y="256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Forma libre 110">
                  <a:extLst>
                    <a:ext uri="{FF2B5EF4-FFF2-40B4-BE49-F238E27FC236}">
                      <a16:creationId xmlns="" xmlns:a16="http://schemas.microsoft.com/office/drawing/2014/main" id="{03BE24BF-576C-4B8C-9805-D0C88775D8D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7788" y="8016875"/>
                  <a:ext cx="282575" cy="619125"/>
                </a:xfrm>
                <a:custGeom>
                  <a:avLst/>
                  <a:gdLst>
                    <a:gd name="T0" fmla="*/ 178 w 178"/>
                    <a:gd name="T1" fmla="*/ 0 h 390"/>
                    <a:gd name="T2" fmla="*/ 0 w 178"/>
                    <a:gd name="T3" fmla="*/ 134 h 390"/>
                    <a:gd name="T4" fmla="*/ 0 w 178"/>
                    <a:gd name="T5" fmla="*/ 390 h 390"/>
                    <a:gd name="T6" fmla="*/ 178 w 178"/>
                    <a:gd name="T7" fmla="*/ 256 h 390"/>
                    <a:gd name="T8" fmla="*/ 178 w 178"/>
                    <a:gd name="T9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390">
                      <a:moveTo>
                        <a:pt x="178" y="0"/>
                      </a:moveTo>
                      <a:lnTo>
                        <a:pt x="0" y="134"/>
                      </a:lnTo>
                      <a:lnTo>
                        <a:pt x="0" y="390"/>
                      </a:lnTo>
                      <a:lnTo>
                        <a:pt x="178" y="256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ángulo 111">
                  <a:extLst>
                    <a:ext uri="{FF2B5EF4-FFF2-40B4-BE49-F238E27FC236}">
                      <a16:creationId xmlns="" xmlns:a16="http://schemas.microsoft.com/office/drawing/2014/main" id="{8731460F-FBE8-4DAF-B529-B46598E4D27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94" y="8024173"/>
                  <a:ext cx="2179638" cy="4064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" name="Rectángulo 2"/>
              <p:cNvSpPr/>
              <p:nvPr/>
            </p:nvSpPr>
            <p:spPr>
              <a:xfrm>
                <a:off x="1435343" y="4691883"/>
                <a:ext cx="7716845" cy="748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  <a:latin typeface="HelveticaNeueLT Std Lt" panose="020B0403020202020204" pitchFamily="34" charset="0"/>
                    <a:ea typeface="Calibri" panose="020F0502020204030204" pitchFamily="34" charset="0"/>
                  </a:rPr>
                  <a:t>Moderna: Utilizando Tecnologías de Información actuales, entregando la </a:t>
                </a:r>
                <a:r>
                  <a:rPr lang="es-MX" sz="2000" b="1" dirty="0" smtClean="0">
                    <a:solidFill>
                      <a:schemeClr val="bg1"/>
                    </a:solidFill>
                    <a:latin typeface="HelveticaNeueLT Std Lt" panose="020B0403020202020204" pitchFamily="34" charset="0"/>
                    <a:ea typeface="Calibri" panose="020F0502020204030204" pitchFamily="34" charset="0"/>
                  </a:rPr>
                  <a:t>información en medios </a:t>
                </a:r>
                <a:r>
                  <a:rPr lang="es-MX" sz="2000" b="1" dirty="0">
                    <a:solidFill>
                      <a:schemeClr val="bg1"/>
                    </a:solidFill>
                    <a:latin typeface="HelveticaNeueLT Std Lt" panose="020B0403020202020204" pitchFamily="34" charset="0"/>
                    <a:ea typeface="Calibri" panose="020F0502020204030204" pitchFamily="34" charset="0"/>
                  </a:rPr>
                  <a:t>magnéticos </a:t>
                </a:r>
                <a:r>
                  <a:rPr lang="es-MX" sz="2000" b="1" dirty="0" smtClean="0">
                    <a:solidFill>
                      <a:schemeClr val="bg1"/>
                    </a:solidFill>
                    <a:latin typeface="HelveticaNeueLT Std Lt" panose="020B0403020202020204" pitchFamily="34" charset="0"/>
                    <a:ea typeface="Calibri" panose="020F0502020204030204" pitchFamily="34" charset="0"/>
                  </a:rPr>
                  <a:t>de forma ordenada, completa y oportuna.</a:t>
                </a:r>
                <a:endParaRPr lang="es-MX" sz="20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1475456" y="3541800"/>
                <a:ext cx="7501953" cy="474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MX" sz="2400" b="1" dirty="0">
                    <a:solidFill>
                      <a:schemeClr val="bg1"/>
                    </a:solidFill>
                    <a:latin typeface="HelveticaNeueLT Std Lt" panose="020B0403020202020204" pitchFamily="34" charset="0"/>
                    <a:ea typeface="Calibri" panose="020F0502020204030204" pitchFamily="34" charset="0"/>
                  </a:rPr>
                  <a:t>Eficiente: En tiempo y forma.</a:t>
                </a:r>
              </a:p>
            </p:txBody>
          </p:sp>
          <p:sp>
            <p:nvSpPr>
              <p:cNvPr id="57" name="Rectángulo 56"/>
              <p:cNvSpPr/>
              <p:nvPr/>
            </p:nvSpPr>
            <p:spPr>
              <a:xfrm>
                <a:off x="1451988" y="2260163"/>
                <a:ext cx="7501953" cy="77786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20000"/>
                  </a:spcBef>
                  <a:buClr>
                    <a:schemeClr val="tx2">
                      <a:lumMod val="75000"/>
                    </a:schemeClr>
                  </a:buClr>
                  <a:defRPr/>
                </a:pPr>
                <a:r>
                  <a:rPr lang="es-ES" sz="2400" b="1" dirty="0">
                    <a:solidFill>
                      <a:schemeClr val="bg1"/>
                    </a:solidFill>
                    <a:latin typeface="HelveticaNeueLT Std Lt" panose="020B0403020202020204" pitchFamily="34" charset="0"/>
                  </a:rPr>
                  <a:t>Transparente: Con apego a la Ley de Transparencia y Acceso a la Información Pública del Estado de Baja California Sur.</a:t>
                </a: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879998" y="5704406"/>
              <a:ext cx="12420597" cy="1631611"/>
              <a:chOff x="3392833" y="649038"/>
              <a:chExt cx="7710758" cy="1676288"/>
            </a:xfrm>
            <a:solidFill>
              <a:srgbClr val="98AEB9"/>
            </a:solidFill>
          </p:grpSpPr>
          <p:sp>
            <p:nvSpPr>
              <p:cNvPr id="62" name="Forma libre 107">
                <a:extLst>
                  <a:ext uri="{FF2B5EF4-FFF2-40B4-BE49-F238E27FC236}">
                    <a16:creationId xmlns="" xmlns:a16="http://schemas.microsoft.com/office/drawing/2014/main" id="{16C812DD-F5B9-4EEA-9547-D9DCC677E1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0093387" y="1113882"/>
                <a:ext cx="999646" cy="1211444"/>
              </a:xfrm>
              <a:custGeom>
                <a:avLst/>
                <a:gdLst>
                  <a:gd name="T0" fmla="*/ 178 w 178"/>
                  <a:gd name="T1" fmla="*/ 0 h 390"/>
                  <a:gd name="T2" fmla="*/ 0 w 178"/>
                  <a:gd name="T3" fmla="*/ 134 h 390"/>
                  <a:gd name="T4" fmla="*/ 0 w 178"/>
                  <a:gd name="T5" fmla="*/ 390 h 390"/>
                  <a:gd name="T6" fmla="*/ 178 w 178"/>
                  <a:gd name="T7" fmla="*/ 256 h 390"/>
                  <a:gd name="T8" fmla="*/ 178 w 1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390">
                    <a:moveTo>
                      <a:pt x="178" y="0"/>
                    </a:moveTo>
                    <a:lnTo>
                      <a:pt x="0" y="134"/>
                    </a:lnTo>
                    <a:lnTo>
                      <a:pt x="0" y="390"/>
                    </a:lnTo>
                    <a:lnTo>
                      <a:pt x="178" y="256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4D2D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orma libre 109">
                <a:extLst>
                  <a:ext uri="{FF2B5EF4-FFF2-40B4-BE49-F238E27FC236}">
                    <a16:creationId xmlns="" xmlns:a16="http://schemas.microsoft.com/office/drawing/2014/main" id="{E4D03F05-5737-4E1D-BE39-9F17596C14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392833" y="649038"/>
                <a:ext cx="999646" cy="1425261"/>
              </a:xfrm>
              <a:custGeom>
                <a:avLst/>
                <a:gdLst>
                  <a:gd name="T0" fmla="*/ 178 w 178"/>
                  <a:gd name="T1" fmla="*/ 0 h 390"/>
                  <a:gd name="T2" fmla="*/ 0 w 178"/>
                  <a:gd name="T3" fmla="*/ 134 h 390"/>
                  <a:gd name="T4" fmla="*/ 0 w 178"/>
                  <a:gd name="T5" fmla="*/ 390 h 390"/>
                  <a:gd name="T6" fmla="*/ 178 w 178"/>
                  <a:gd name="T7" fmla="*/ 256 h 390"/>
                  <a:gd name="T8" fmla="*/ 178 w 1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390">
                    <a:moveTo>
                      <a:pt x="178" y="0"/>
                    </a:moveTo>
                    <a:lnTo>
                      <a:pt x="0" y="134"/>
                    </a:lnTo>
                    <a:lnTo>
                      <a:pt x="0" y="390"/>
                    </a:lnTo>
                    <a:lnTo>
                      <a:pt x="178" y="256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4D2D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ángulo 111">
                <a:extLst>
                  <a:ext uri="{FF2B5EF4-FFF2-40B4-BE49-F238E27FC236}">
                    <a16:creationId xmlns="" xmlns:a16="http://schemas.microsoft.com/office/drawing/2014/main" id="{8731460F-FBE8-4DAF-B529-B46598E4D2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392833" y="1138743"/>
                <a:ext cx="7710758" cy="935556"/>
              </a:xfrm>
              <a:prstGeom prst="rect">
                <a:avLst/>
              </a:prstGeom>
              <a:solidFill>
                <a:srgbClr val="678797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Rectángulo 64"/>
            <p:cNvSpPr/>
            <p:nvPr/>
          </p:nvSpPr>
          <p:spPr>
            <a:xfrm>
              <a:off x="1067065" y="5194150"/>
              <a:ext cx="11520905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s-MX" sz="24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En tiempo: Fecha límite para la entrega Constitucional.</a:t>
              </a:r>
            </a:p>
          </p:txBody>
        </p:sp>
        <p:grpSp>
          <p:nvGrpSpPr>
            <p:cNvPr id="58" name="Grupo 57"/>
            <p:cNvGrpSpPr/>
            <p:nvPr/>
          </p:nvGrpSpPr>
          <p:grpSpPr>
            <a:xfrm>
              <a:off x="898898" y="4670507"/>
              <a:ext cx="12437602" cy="1363823"/>
              <a:chOff x="3392833" y="889295"/>
              <a:chExt cx="7721315" cy="1401168"/>
            </a:xfrm>
            <a:solidFill>
              <a:srgbClr val="98AEB9"/>
            </a:solidFill>
          </p:grpSpPr>
          <p:sp>
            <p:nvSpPr>
              <p:cNvPr id="59" name="Forma libre 107">
                <a:extLst>
                  <a:ext uri="{FF2B5EF4-FFF2-40B4-BE49-F238E27FC236}">
                    <a16:creationId xmlns="" xmlns:a16="http://schemas.microsoft.com/office/drawing/2014/main" id="{16C812DD-F5B9-4EEA-9547-D9DCC677E1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0114502" y="1095440"/>
                <a:ext cx="999646" cy="1195023"/>
              </a:xfrm>
              <a:custGeom>
                <a:avLst/>
                <a:gdLst>
                  <a:gd name="T0" fmla="*/ 178 w 178"/>
                  <a:gd name="T1" fmla="*/ 0 h 390"/>
                  <a:gd name="T2" fmla="*/ 0 w 178"/>
                  <a:gd name="T3" fmla="*/ 134 h 390"/>
                  <a:gd name="T4" fmla="*/ 0 w 178"/>
                  <a:gd name="T5" fmla="*/ 390 h 390"/>
                  <a:gd name="T6" fmla="*/ 178 w 178"/>
                  <a:gd name="T7" fmla="*/ 256 h 390"/>
                  <a:gd name="T8" fmla="*/ 178 w 1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390">
                    <a:moveTo>
                      <a:pt x="178" y="0"/>
                    </a:moveTo>
                    <a:lnTo>
                      <a:pt x="0" y="134"/>
                    </a:lnTo>
                    <a:lnTo>
                      <a:pt x="0" y="390"/>
                    </a:lnTo>
                    <a:lnTo>
                      <a:pt x="178" y="256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4D2D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orma libre 109">
                <a:extLst>
                  <a:ext uri="{FF2B5EF4-FFF2-40B4-BE49-F238E27FC236}">
                    <a16:creationId xmlns="" xmlns:a16="http://schemas.microsoft.com/office/drawing/2014/main" id="{E4D03F05-5737-4E1D-BE39-9F17596C14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392833" y="889295"/>
                <a:ext cx="999646" cy="1185003"/>
              </a:xfrm>
              <a:custGeom>
                <a:avLst/>
                <a:gdLst>
                  <a:gd name="T0" fmla="*/ 178 w 178"/>
                  <a:gd name="T1" fmla="*/ 0 h 390"/>
                  <a:gd name="T2" fmla="*/ 0 w 178"/>
                  <a:gd name="T3" fmla="*/ 134 h 390"/>
                  <a:gd name="T4" fmla="*/ 0 w 178"/>
                  <a:gd name="T5" fmla="*/ 390 h 390"/>
                  <a:gd name="T6" fmla="*/ 178 w 178"/>
                  <a:gd name="T7" fmla="*/ 256 h 390"/>
                  <a:gd name="T8" fmla="*/ 178 w 1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390">
                    <a:moveTo>
                      <a:pt x="178" y="0"/>
                    </a:moveTo>
                    <a:lnTo>
                      <a:pt x="0" y="134"/>
                    </a:lnTo>
                    <a:lnTo>
                      <a:pt x="0" y="390"/>
                    </a:lnTo>
                    <a:lnTo>
                      <a:pt x="178" y="256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4D2D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ángulo 111">
                <a:extLst>
                  <a:ext uri="{FF2B5EF4-FFF2-40B4-BE49-F238E27FC236}">
                    <a16:creationId xmlns="" xmlns:a16="http://schemas.microsoft.com/office/drawing/2014/main" id="{8731460F-FBE8-4DAF-B529-B46598E4D2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392833" y="1138743"/>
                <a:ext cx="7710758" cy="93555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Rectángulo 8"/>
            <p:cNvSpPr/>
            <p:nvPr/>
          </p:nvSpPr>
          <p:spPr>
            <a:xfrm>
              <a:off x="917799" y="5168525"/>
              <a:ext cx="11465843" cy="4369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defRPr/>
              </a:pPr>
              <a:r>
                <a:rPr lang="es-ES" sz="24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En tiempo: </a:t>
              </a:r>
              <a:r>
                <a:rPr lang="es-ES" sz="2400" b="1" dirty="0" smtClean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Cumpliendo con la fecha de término </a:t>
              </a:r>
              <a:r>
                <a:rPr lang="es-ES" sz="24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para la entrega Constitucional.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44878" y="6185732"/>
              <a:ext cx="12338711" cy="949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defRPr/>
              </a:pPr>
              <a:r>
                <a:rPr lang="es-ES" sz="20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Apegada a derecho: </a:t>
              </a:r>
              <a:r>
                <a:rPr lang="es-ES" sz="2000" b="1" dirty="0" smtClean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Al marco normativo, Reglamento </a:t>
              </a:r>
              <a:r>
                <a:rPr lang="es-ES" sz="2000" b="1" dirty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para realizar la Entrega-Recepción de la Administración Pública del Estado de Baja California </a:t>
              </a:r>
              <a:r>
                <a:rPr lang="es-ES" sz="2000" b="1" dirty="0" smtClean="0">
                  <a:solidFill>
                    <a:schemeClr val="bg1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Sur, y a los Lineamientos para la Regulación de los Procesos de Entrega-Recepción.</a:t>
              </a:r>
              <a:endParaRPr lang="es-ES" sz="2000" b="1" dirty="0">
                <a:solidFill>
                  <a:schemeClr val="bg1"/>
                </a:solidFill>
                <a:latin typeface="HelveticaNeueLT Std Lt" panose="020B0403020202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1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Instrucciones </a:t>
            </a:r>
            <a:r>
              <a:rPr lang="es-MX" sz="40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050" y="1685740"/>
            <a:ext cx="12435840" cy="51294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MX" dirty="0"/>
              <a:t>Los archivos electrónicos, se deberán cumplir </a:t>
            </a:r>
            <a:r>
              <a:rPr lang="es-MX" dirty="0" smtClean="0"/>
              <a:t>con lo </a:t>
            </a:r>
            <a:r>
              <a:rPr lang="es-MX" dirty="0"/>
              <a:t>siguiente: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Subir al </a:t>
            </a:r>
            <a:r>
              <a:rPr lang="es-MX" dirty="0" smtClean="0"/>
              <a:t>Sistema Electrónico de Entrega - Recepción, en formato </a:t>
            </a:r>
            <a:r>
              <a:rPr lang="es-MX" b="1" dirty="0" smtClean="0"/>
              <a:t>PDF</a:t>
            </a:r>
            <a:r>
              <a:rPr lang="es-MX" dirty="0" smtClean="0"/>
              <a:t> horizontal.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 smtClean="0"/>
              <a:t>No deberán contener imágenes (logos escudos) relleno o color.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 smtClean="0"/>
              <a:t>No dejar espacios en blanco.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 smtClean="0"/>
              <a:t>Configurarlos a efecto de visualizar el contenido total de cada celda.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 smtClean="0"/>
              <a:t>Podrán </a:t>
            </a:r>
            <a:r>
              <a:rPr lang="es-MX" dirty="0"/>
              <a:t>contener cuantas hojas sean necesarias; sin embargo deberán configurarse de manera que se visualice el total del contenido por página.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50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1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880" y="868680"/>
            <a:ext cx="12435840" cy="73797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Instrucciones </a:t>
            </a:r>
            <a:r>
              <a:rPr lang="es-MX" sz="40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050" y="1685740"/>
            <a:ext cx="12435840" cy="4352607"/>
          </a:xfrm>
        </p:spPr>
        <p:txBody>
          <a:bodyPr>
            <a:normAutofit/>
          </a:bodyPr>
          <a:lstStyle/>
          <a:p>
            <a:pPr lvl="0"/>
            <a:r>
              <a:rPr lang="es-MX" dirty="0" smtClean="0"/>
              <a:t>El </a:t>
            </a:r>
            <a:r>
              <a:rPr lang="es-MX" dirty="0"/>
              <a:t>tipo  de letra es “ ARIAL”, tamaño </a:t>
            </a:r>
            <a:r>
              <a:rPr lang="es-MX" dirty="0" smtClean="0"/>
              <a:t>10.</a:t>
            </a:r>
            <a:endParaRPr lang="es-MX" dirty="0"/>
          </a:p>
          <a:p>
            <a:pPr lvl="0"/>
            <a:r>
              <a:rPr lang="es-MX" dirty="0"/>
              <a:t>Utilizar mayúsculas y minúsculas.</a:t>
            </a:r>
          </a:p>
          <a:p>
            <a:pPr lvl="0"/>
            <a:r>
              <a:rPr lang="es-MX" dirty="0"/>
              <a:t>Revisar ortografía.</a:t>
            </a:r>
          </a:p>
          <a:p>
            <a:pPr lvl="0"/>
            <a:r>
              <a:rPr lang="es-MX" dirty="0"/>
              <a:t>Las cantidades deben estar separadas en </a:t>
            </a:r>
            <a:r>
              <a:rPr lang="es-MX" dirty="0" smtClean="0"/>
              <a:t>miles de pesos.</a:t>
            </a:r>
            <a:endParaRPr lang="es-MX" dirty="0"/>
          </a:p>
          <a:p>
            <a:pPr lvl="0"/>
            <a:r>
              <a:rPr lang="es-MX" dirty="0" smtClean="0"/>
              <a:t>La </a:t>
            </a:r>
            <a:r>
              <a:rPr lang="es-MX" dirty="0"/>
              <a:t>fecha de los anexos invariablemente, deberá ser al </a:t>
            </a:r>
            <a:r>
              <a:rPr lang="es-MX" b="1" dirty="0"/>
              <a:t>31 de julio del 2021.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7235428"/>
            <a:ext cx="13817600" cy="369332"/>
            <a:chOff x="152400" y="7555468"/>
            <a:chExt cx="10058400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52400" y="7555468"/>
              <a:ext cx="1005840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66363" y="7555468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2015-2021|</a:t>
              </a:r>
              <a:fld id="{8EF86974-E396-4A24-95C3-3125AC1821D4}" type="slidenum">
                <a:rPr lang="es-MX" b="1">
                  <a:solidFill>
                    <a:schemeClr val="bg1">
                      <a:lumMod val="95000"/>
                    </a:schemeClr>
                  </a:solidFill>
                </a:rPr>
                <a:t>51</a:t>
              </a:fld>
              <a:endParaRPr lang="es-MX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3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879600" y="7403068"/>
            <a:ext cx="100584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0384489" y="7403068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0A82E127-E29F-4485-8042-8455F94BD1DF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52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3272618" y="3708140"/>
            <a:ext cx="7421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HelveticaNeueLT Std Lt" panose="020B0403020202020204" pitchFamily="34" charset="0"/>
              </a:rPr>
              <a:t>PROCESO DE ENTREGA – RECEPCIÓN </a:t>
            </a:r>
          </a:p>
          <a:p>
            <a:pPr algn="ctr"/>
            <a:r>
              <a:rPr lang="es-MX" sz="2800" b="1" dirty="0">
                <a:latin typeface="HelveticaNeueLT Std Lt" panose="020B0403020202020204" pitchFamily="34" charset="0"/>
              </a:rPr>
              <a:t>2015-2021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105100" y="2816182"/>
            <a:ext cx="7589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sz="4000" b="1" dirty="0">
                <a:latin typeface="HelveticaNeueLT Std Lt" panose="020B0403020202020204" pitchFamily="34" charset="0"/>
              </a:rPr>
              <a:t>POR SU ATENCIÓN, GRACIAS.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8572"/>
          <a:stretch/>
        </p:blipFill>
        <p:spPr>
          <a:xfrm>
            <a:off x="0" y="4846320"/>
            <a:ext cx="13880388" cy="29260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525001" y="106680"/>
            <a:ext cx="3859284" cy="668740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97" y="1403889"/>
            <a:ext cx="2680391" cy="1177491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2885761" y="3524068"/>
            <a:ext cx="81088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99705" y="740150"/>
            <a:ext cx="1142544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3200" b="1" dirty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  <a:r>
              <a:rPr lang="es-MX" sz="3200" b="1" dirty="0" smtClean="0"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Ventajas</a:t>
            </a:r>
            <a:endParaRPr lang="es-MX" sz="32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141712" y="252227"/>
            <a:ext cx="494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1">
                    <a:lumMod val="95000"/>
                  </a:schemeClr>
                </a:solidFill>
                <a:latin typeface="Helvetica" pitchFamily="50" charset="0"/>
              </a:rPr>
              <a:t>PROCESO DE ENTREGA – RECEPCIÓN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2400224" y="7403068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7D8E83A8-0FF7-4A39-88E7-9A11814B842B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6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604142" y="3614636"/>
            <a:ext cx="5673208" cy="671030"/>
            <a:chOff x="5580693" y="4615499"/>
            <a:chExt cx="3608562" cy="685501"/>
          </a:xfrm>
        </p:grpSpPr>
        <p:sp>
          <p:nvSpPr>
            <p:cNvPr id="22" name="Hexágono 21"/>
            <p:cNvSpPr/>
            <p:nvPr/>
          </p:nvSpPr>
          <p:spPr>
            <a:xfrm>
              <a:off x="5580693" y="4615499"/>
              <a:ext cx="876783" cy="685501"/>
            </a:xfrm>
            <a:prstGeom prst="hexag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271520" y="4615499"/>
              <a:ext cx="2917735" cy="685501"/>
            </a:xfrm>
            <a:prstGeom prst="rect">
              <a:avLst/>
            </a:prstGeom>
            <a:ln w="127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endParaRPr lang="es-ES" kern="0" dirty="0">
                <a:latin typeface="HelveticaNeueLT Std Lt" panose="020B0403020202020204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5815241" y="4740122"/>
              <a:ext cx="288105" cy="408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 dirty="0" smtClean="0">
                  <a:latin typeface="HelveticaNeueLT Std Lt" panose="020B0403020202020204" pitchFamily="34" charset="0"/>
                </a:rPr>
                <a:t>IV.</a:t>
              </a:r>
              <a:endParaRPr lang="es-MX" sz="2000" b="1" dirty="0">
                <a:latin typeface="HelveticaNeueLT Std Lt" panose="020B0403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856706" y="2103775"/>
            <a:ext cx="5206851" cy="661167"/>
            <a:chOff x="1655779" y="2644292"/>
            <a:chExt cx="4616573" cy="876988"/>
          </a:xfrm>
        </p:grpSpPr>
        <p:sp>
          <p:nvSpPr>
            <p:cNvPr id="28" name="Hexágono 27"/>
            <p:cNvSpPr/>
            <p:nvPr/>
          </p:nvSpPr>
          <p:spPr>
            <a:xfrm>
              <a:off x="1655779" y="2644292"/>
              <a:ext cx="1121702" cy="876988"/>
            </a:xfrm>
            <a:prstGeom prst="hexagon">
              <a:avLst/>
            </a:prstGeom>
            <a:solidFill>
              <a:srgbClr val="98AEB9"/>
            </a:solidFill>
            <a:ln>
              <a:solidFill>
                <a:srgbClr val="98AEB9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539580" y="2644292"/>
              <a:ext cx="3732772" cy="876988"/>
            </a:xfrm>
            <a:prstGeom prst="rect">
              <a:avLst/>
            </a:prstGeom>
            <a:ln w="12700">
              <a:solidFill>
                <a:srgbClr val="98AEB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000" kern="0" dirty="0">
                  <a:latin typeface="HelveticaNeueLT Std Lt" panose="020B0403020202020204" pitchFamily="34" charset="0"/>
                </a:rPr>
                <a:t>Sistema </a:t>
              </a:r>
              <a:r>
                <a:rPr lang="es-ES" sz="2000" kern="0" dirty="0" smtClean="0">
                  <a:latin typeface="HelveticaNeueLT Std Lt" panose="020B0403020202020204" pitchFamily="34" charset="0"/>
                </a:rPr>
                <a:t>amigable</a:t>
              </a:r>
              <a:r>
                <a:rPr lang="es-ES" sz="2000" kern="0" dirty="0">
                  <a:latin typeface="HelveticaNeueLT Std Lt" panose="020B0403020202020204" pitchFamily="34" charset="0"/>
                </a:rPr>
                <a:t>.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692798" y="2860683"/>
            <a:ext cx="5268442" cy="667016"/>
            <a:chOff x="5580694" y="3765959"/>
            <a:chExt cx="3608561" cy="685502"/>
          </a:xfrm>
        </p:grpSpPr>
        <p:sp>
          <p:nvSpPr>
            <p:cNvPr id="33" name="Hexágono 32"/>
            <p:cNvSpPr/>
            <p:nvPr/>
          </p:nvSpPr>
          <p:spPr>
            <a:xfrm>
              <a:off x="5580694" y="3765959"/>
              <a:ext cx="876783" cy="68550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6271520" y="3765960"/>
              <a:ext cx="2917735" cy="685501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endParaRPr lang="es-ES" sz="2000" kern="0" dirty="0">
                <a:latin typeface="HelveticaNeueLT Std Lt" panose="020B0403020202020204" pitchFamily="34" charset="0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816040" y="3865427"/>
              <a:ext cx="349371" cy="474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400" b="1" dirty="0" smtClean="0">
                  <a:latin typeface="HelveticaNeueLT Std Lt" panose="020B0403020202020204" pitchFamily="34" charset="0"/>
                </a:rPr>
                <a:t>III.</a:t>
              </a:r>
              <a:endParaRPr lang="es-MX" sz="2400" b="1" dirty="0">
                <a:latin typeface="HelveticaNeueLT Std Lt" panose="020B040302020202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87667" y="1352583"/>
            <a:ext cx="5154896" cy="658405"/>
            <a:chOff x="879390" y="1576585"/>
            <a:chExt cx="4580345" cy="663356"/>
          </a:xfrm>
        </p:grpSpPr>
        <p:sp>
          <p:nvSpPr>
            <p:cNvPr id="37" name="Hexágono 36"/>
            <p:cNvSpPr/>
            <p:nvPr/>
          </p:nvSpPr>
          <p:spPr>
            <a:xfrm>
              <a:off x="879390" y="1576585"/>
              <a:ext cx="1121703" cy="663355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rgbClr val="ED6B0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1726964" y="1581151"/>
              <a:ext cx="3732771" cy="658790"/>
            </a:xfrm>
            <a:prstGeom prst="rect">
              <a:avLst/>
            </a:prstGeom>
            <a:ln w="12700">
              <a:solidFill>
                <a:srgbClr val="ED6B0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000" kern="0" dirty="0">
                  <a:latin typeface="HelveticaNeueLT Std Lt" panose="020B0403020202020204" pitchFamily="34" charset="0"/>
                </a:rPr>
                <a:t>Fácil acceso.</a:t>
              </a: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1255511" y="1778275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s-MX" sz="2400" b="1" dirty="0">
                <a:latin typeface="HelveticaNeueLT Std Lt" panose="020B040302020202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411189" y="4387921"/>
            <a:ext cx="5742461" cy="648459"/>
            <a:chOff x="5580694" y="6315534"/>
            <a:chExt cx="3608562" cy="685501"/>
          </a:xfrm>
        </p:grpSpPr>
        <p:sp>
          <p:nvSpPr>
            <p:cNvPr id="41" name="Hexágono 40"/>
            <p:cNvSpPr/>
            <p:nvPr/>
          </p:nvSpPr>
          <p:spPr>
            <a:xfrm>
              <a:off x="5580694" y="6315534"/>
              <a:ext cx="842467" cy="685501"/>
            </a:xfrm>
            <a:prstGeom prst="hexagon">
              <a:avLst/>
            </a:prstGeom>
            <a:solidFill>
              <a:srgbClr val="678797"/>
            </a:solidFill>
            <a:ln>
              <a:solidFill>
                <a:srgbClr val="678797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271520" y="6315534"/>
              <a:ext cx="2917736" cy="685501"/>
            </a:xfrm>
            <a:prstGeom prst="rect">
              <a:avLst/>
            </a:prstGeom>
            <a:ln w="12700">
              <a:solidFill>
                <a:srgbClr val="67879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MX" sz="2000" b="1" dirty="0">
                <a:latin typeface="HelveticaNeueLT Std Lt" panose="020B0403020202020204" pitchFamily="34" charset="0"/>
              </a:endParaRPr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5850786" y="6369812"/>
              <a:ext cx="275201" cy="4880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 dirty="0" smtClean="0">
                  <a:latin typeface="HelveticaNeueLT Std Lt" panose="020B0403020202020204" pitchFamily="34" charset="0"/>
                </a:rPr>
                <a:t>V</a:t>
              </a:r>
              <a:r>
                <a:rPr lang="es-MX" sz="2400" b="1" dirty="0" smtClean="0">
                  <a:latin typeface="HelveticaNeueLT Std Lt" panose="020B0403020202020204" pitchFamily="34" charset="0"/>
                </a:rPr>
                <a:t>.</a:t>
              </a:r>
              <a:endParaRPr lang="es-MX" sz="2400" b="1" dirty="0">
                <a:latin typeface="HelveticaNeueLT Std Lt" panose="020B0403020202020204" pitchFamily="34" charset="0"/>
              </a:endParaRP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440777" y="139284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HelveticaNeueLT Std Lt" panose="020B0403020202020204" pitchFamily="34" charset="0"/>
              </a:rPr>
              <a:t>I.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2272702" y="2161373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latin typeface="HelveticaNeueLT Std Lt" panose="020B0403020202020204" pitchFamily="34" charset="0"/>
              </a:rPr>
              <a:t>II</a:t>
            </a:r>
            <a:r>
              <a:rPr lang="es-MX" sz="2400" b="1" dirty="0">
                <a:latin typeface="HelveticaNeueLT Std Lt" panose="020B0403020202020204" pitchFamily="34" charset="0"/>
              </a:rPr>
              <a:t>.</a:t>
            </a:r>
          </a:p>
        </p:txBody>
      </p:sp>
      <p:sp>
        <p:nvSpPr>
          <p:cNvPr id="46" name="Hexágono 45"/>
          <p:cNvSpPr/>
          <p:nvPr/>
        </p:nvSpPr>
        <p:spPr>
          <a:xfrm>
            <a:off x="5294989" y="5134828"/>
            <a:ext cx="1362475" cy="663355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</p:txBody>
      </p:sp>
      <p:sp>
        <p:nvSpPr>
          <p:cNvPr id="47" name="Rectángulo 46"/>
          <p:cNvSpPr/>
          <p:nvPr/>
        </p:nvSpPr>
        <p:spPr>
          <a:xfrm>
            <a:off x="6324494" y="5139394"/>
            <a:ext cx="4534006" cy="6587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0000"/>
              <a:defRPr/>
            </a:pPr>
            <a:endParaRPr lang="es-ES" sz="2000" kern="0" dirty="0">
              <a:latin typeface="HelveticaNeueLT Std Lt" panose="020B0403020202020204" pitchFamily="34" charset="0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5891531" y="5896632"/>
            <a:ext cx="5704197" cy="663355"/>
            <a:chOff x="862548" y="1576586"/>
            <a:chExt cx="4597187" cy="663355"/>
          </a:xfrm>
          <a:solidFill>
            <a:schemeClr val="bg1"/>
          </a:solidFill>
        </p:grpSpPr>
        <p:sp>
          <p:nvSpPr>
            <p:cNvPr id="50" name="Hexágono 49"/>
            <p:cNvSpPr/>
            <p:nvPr/>
          </p:nvSpPr>
          <p:spPr>
            <a:xfrm>
              <a:off x="862548" y="1576586"/>
              <a:ext cx="1121703" cy="663355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1726964" y="1581151"/>
              <a:ext cx="3732771" cy="658790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endParaRPr lang="es-ES" sz="2000" kern="0" dirty="0">
                <a:latin typeface="HelveticaNeueLT Std Lt" panose="020B0403020202020204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398889" y="6637552"/>
            <a:ext cx="6001335" cy="663356"/>
            <a:chOff x="879390" y="1576585"/>
            <a:chExt cx="4580345" cy="663356"/>
          </a:xfrm>
        </p:grpSpPr>
        <p:sp>
          <p:nvSpPr>
            <p:cNvPr id="54" name="Hexágono 53"/>
            <p:cNvSpPr/>
            <p:nvPr/>
          </p:nvSpPr>
          <p:spPr>
            <a:xfrm>
              <a:off x="879390" y="1576585"/>
              <a:ext cx="1121703" cy="663355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1726964" y="1581151"/>
              <a:ext cx="3732771" cy="658790"/>
            </a:xfrm>
            <a:prstGeom prst="rect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000" kern="0" dirty="0">
                  <a:latin typeface="HelveticaNeueLT Std Lt" panose="020B0403020202020204" pitchFamily="34" charset="0"/>
                </a:rPr>
                <a:t>No requiere instalación directa del software en el equipo desde el cual se ejecuta.</a:t>
              </a:r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1255511" y="1778275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s-MX" sz="2400" b="1" dirty="0">
                <a:latin typeface="HelveticaNeueLT Std Lt" panose="020B0403020202020204" pitchFamily="34" charset="0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5640501" y="5183805"/>
            <a:ext cx="502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latin typeface="HelveticaNeueLT Std Lt" panose="020B0403020202020204" pitchFamily="34" charset="0"/>
              </a:rPr>
              <a:t>VI</a:t>
            </a:r>
            <a:r>
              <a:rPr lang="es-MX" sz="2400" b="1" dirty="0" smtClean="0">
                <a:latin typeface="HelveticaNeueLT Std Lt" panose="020B0403020202020204" pitchFamily="34" charset="0"/>
              </a:rPr>
              <a:t>.</a:t>
            </a:r>
            <a:endParaRPr lang="es-MX" sz="2400" b="1" dirty="0">
              <a:latin typeface="HelveticaNeueLT Std Lt" panose="020B040302020202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6249462" y="5987551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latin typeface="HelveticaNeueLT Std Lt" panose="020B0403020202020204" pitchFamily="34" charset="0"/>
              </a:rPr>
              <a:t>VII</a:t>
            </a:r>
            <a:r>
              <a:rPr lang="es-MX" sz="2400" b="1" dirty="0" smtClean="0">
                <a:latin typeface="HelveticaNeueLT Std Lt" panose="020B0403020202020204" pitchFamily="34" charset="0"/>
              </a:rPr>
              <a:t>.</a:t>
            </a:r>
            <a:endParaRPr lang="es-MX" sz="2400" b="1" dirty="0">
              <a:latin typeface="HelveticaNeueLT Std Lt" panose="020B0403020202020204" pitchFamily="34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6766155" y="6750695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>
                <a:latin typeface="HelveticaNeueLT Std Lt" panose="020B0403020202020204" pitchFamily="34" charset="0"/>
              </a:rPr>
              <a:t>VIII</a:t>
            </a:r>
            <a:r>
              <a:rPr lang="es-MX" sz="2400" b="1" dirty="0" smtClean="0">
                <a:latin typeface="HelveticaNeueLT Std Lt" panose="020B0403020202020204" pitchFamily="34" charset="0"/>
              </a:rPr>
              <a:t>.</a:t>
            </a:r>
            <a:endParaRPr lang="es-MX" sz="2400" b="1" dirty="0">
              <a:latin typeface="HelveticaNeueLT Std Lt" panose="020B0403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01252" y="6063854"/>
            <a:ext cx="4410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0000"/>
              <a:defRPr/>
            </a:pPr>
            <a:r>
              <a:rPr lang="es-ES" sz="2000" kern="0" dirty="0">
                <a:latin typeface="HelveticaNeueLT Std Lt" panose="020B0403020202020204" pitchFamily="34" charset="0"/>
              </a:rPr>
              <a:t>Permite el acceso a través de Internet.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324494" y="5133838"/>
            <a:ext cx="4452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kern="0" dirty="0">
                <a:latin typeface="HelveticaNeueLT Std Lt" panose="020B0403020202020204" pitchFamily="34" charset="0"/>
              </a:rPr>
              <a:t>Es posible consultar y dar seguimiento a la captura.</a:t>
            </a:r>
            <a:endParaRPr lang="es-MX" sz="2000" b="1" dirty="0">
              <a:latin typeface="HelveticaNeueLT Std Lt" panose="020B0403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485282" y="4432132"/>
            <a:ext cx="4693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0000"/>
              <a:defRPr/>
            </a:pPr>
            <a:r>
              <a:rPr lang="es-ES" sz="2000" kern="0" dirty="0">
                <a:latin typeface="HelveticaNeueLT Std Lt" panose="020B0403020202020204" pitchFamily="34" charset="0"/>
              </a:rPr>
              <a:t>Las unidades administrativas realizan la captura de la información.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84671" y="3772235"/>
            <a:ext cx="3119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0000"/>
              <a:defRPr/>
            </a:pPr>
            <a:r>
              <a:rPr lang="es-ES" sz="2000" kern="0" dirty="0">
                <a:latin typeface="HelveticaNeueLT Std Lt" panose="020B0403020202020204" pitchFamily="34" charset="0"/>
              </a:rPr>
              <a:t>Ahorro en </a:t>
            </a:r>
            <a:r>
              <a:rPr lang="es-ES" sz="2000" kern="0" dirty="0" smtClean="0">
                <a:latin typeface="HelveticaNeueLT Std Lt" panose="020B0403020202020204" pitchFamily="34" charset="0"/>
              </a:rPr>
              <a:t>costo y tiempo.</a:t>
            </a:r>
            <a:endParaRPr lang="es-ES" sz="2000" kern="0" dirty="0">
              <a:latin typeface="HelveticaNeueLT Std Lt" panose="020B0403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654407" y="3031315"/>
            <a:ext cx="2743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90000"/>
              <a:defRPr/>
            </a:pPr>
            <a:r>
              <a:rPr lang="es-ES" sz="2000" kern="0" dirty="0">
                <a:latin typeface="HelveticaNeueLT Std Lt" panose="020B0403020202020204" pitchFamily="34" charset="0"/>
              </a:rPr>
              <a:t>Proceso automatizado.</a:t>
            </a:r>
          </a:p>
        </p:txBody>
      </p:sp>
    </p:spTree>
    <p:extLst>
      <p:ext uri="{BB962C8B-B14F-4D97-AF65-F5344CB8AC3E}">
        <p14:creationId xmlns:p14="http://schemas.microsoft.com/office/powerpoint/2010/main" val="3833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/>
          <p:cNvGrpSpPr/>
          <p:nvPr/>
        </p:nvGrpSpPr>
        <p:grpSpPr>
          <a:xfrm>
            <a:off x="2274641" y="2077987"/>
            <a:ext cx="6364010" cy="3860265"/>
            <a:chOff x="5932241" y="2280755"/>
            <a:chExt cx="6364010" cy="3860265"/>
          </a:xfrm>
        </p:grpSpPr>
        <p:grpSp>
          <p:nvGrpSpPr>
            <p:cNvPr id="31" name="Grupo 30"/>
            <p:cNvGrpSpPr/>
            <p:nvPr/>
          </p:nvGrpSpPr>
          <p:grpSpPr>
            <a:xfrm>
              <a:off x="7679678" y="5264032"/>
              <a:ext cx="4616573" cy="876988"/>
              <a:chOff x="5580693" y="4615499"/>
              <a:chExt cx="3608562" cy="685501"/>
            </a:xfrm>
          </p:grpSpPr>
          <p:sp>
            <p:nvSpPr>
              <p:cNvPr id="10" name="Hexágono 9"/>
              <p:cNvSpPr/>
              <p:nvPr/>
            </p:nvSpPr>
            <p:spPr>
              <a:xfrm>
                <a:off x="5580693" y="4615499"/>
                <a:ext cx="876783" cy="685501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400" b="1" dirty="0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6271520" y="4615499"/>
                <a:ext cx="2917735" cy="685501"/>
              </a:xfrm>
              <a:prstGeom prst="rect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Bef>
                    <a:spcPct val="20000"/>
                  </a:spcBef>
                  <a:buClr>
                    <a:schemeClr val="tx2">
                      <a:lumMod val="75000"/>
                    </a:schemeClr>
                  </a:buClr>
                  <a:buSzPct val="90000"/>
                  <a:defRPr/>
                </a:pPr>
                <a:r>
                  <a:rPr lang="es-ES" sz="2400" b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Representante  </a:t>
                </a:r>
                <a:r>
                  <a:rPr lang="es-ES" sz="2400" b="1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  </a:t>
                </a:r>
                <a:r>
                  <a:rPr lang="es-ES" sz="2400" b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(R0001)</a:t>
                </a: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6571121" y="3316476"/>
              <a:ext cx="4616573" cy="876988"/>
              <a:chOff x="5580693" y="2916417"/>
              <a:chExt cx="3608562" cy="685501"/>
            </a:xfrm>
          </p:grpSpPr>
          <p:sp>
            <p:nvSpPr>
              <p:cNvPr id="13" name="Hexágono 12"/>
              <p:cNvSpPr/>
              <p:nvPr/>
            </p:nvSpPr>
            <p:spPr>
              <a:xfrm>
                <a:off x="5580693" y="2916417"/>
                <a:ext cx="876783" cy="685501"/>
              </a:xfrm>
              <a:prstGeom prst="hexagon">
                <a:avLst/>
              </a:prstGeom>
              <a:solidFill>
                <a:srgbClr val="98AEB9"/>
              </a:solidFill>
              <a:ln>
                <a:solidFill>
                  <a:srgbClr val="98AEB9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400" b="1" dirty="0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6271520" y="2916417"/>
                <a:ext cx="2917735" cy="685501"/>
              </a:xfrm>
              <a:prstGeom prst="rect">
                <a:avLst/>
              </a:prstGeom>
              <a:ln w="12700">
                <a:solidFill>
                  <a:srgbClr val="98AEB9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Bef>
                    <a:spcPct val="20000"/>
                  </a:spcBef>
                  <a:buClr>
                    <a:schemeClr val="tx2">
                      <a:lumMod val="75000"/>
                    </a:schemeClr>
                  </a:buClr>
                  <a:buSzPct val="90000"/>
                  <a:defRPr/>
                </a:pPr>
                <a:r>
                  <a:rPr lang="es-ES" sz="2400" b="1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Limitado              </a:t>
                </a:r>
                <a:r>
                  <a:rPr lang="es-ES" sz="2400" b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(L0001)</a:t>
                </a: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7118827" y="4259739"/>
              <a:ext cx="4616570" cy="876989"/>
              <a:chOff x="5580694" y="3765959"/>
              <a:chExt cx="3608561" cy="685502"/>
            </a:xfrm>
          </p:grpSpPr>
          <p:sp>
            <p:nvSpPr>
              <p:cNvPr id="16" name="Hexágono 15"/>
              <p:cNvSpPr/>
              <p:nvPr/>
            </p:nvSpPr>
            <p:spPr>
              <a:xfrm>
                <a:off x="5580694" y="3765959"/>
                <a:ext cx="876783" cy="685500"/>
              </a:xfrm>
              <a:prstGeom prst="hexag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400" b="1" dirty="0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6271520" y="3765960"/>
                <a:ext cx="2917735" cy="685501"/>
              </a:xfrm>
              <a:prstGeom prst="rect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Bef>
                    <a:spcPct val="20000"/>
                  </a:spcBef>
                  <a:buClr>
                    <a:schemeClr val="tx2">
                      <a:lumMod val="75000"/>
                    </a:schemeClr>
                  </a:buClr>
                  <a:buSzPct val="90000"/>
                  <a:defRPr/>
                </a:pPr>
                <a:r>
                  <a:rPr lang="es-ES" sz="2400" b="1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Enlace                </a:t>
                </a:r>
                <a:r>
                  <a:rPr lang="es-ES" sz="2400" b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(E0001)</a:t>
                </a: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5932241" y="2280755"/>
              <a:ext cx="4616575" cy="876988"/>
              <a:chOff x="5580693" y="2066272"/>
              <a:chExt cx="3608563" cy="685501"/>
            </a:xfrm>
          </p:grpSpPr>
          <p:sp>
            <p:nvSpPr>
              <p:cNvPr id="19" name="Hexágono 18"/>
              <p:cNvSpPr/>
              <p:nvPr/>
            </p:nvSpPr>
            <p:spPr>
              <a:xfrm>
                <a:off x="5580693" y="2066272"/>
                <a:ext cx="876783" cy="685501"/>
              </a:xfrm>
              <a:prstGeom prst="hexagon">
                <a:avLst/>
              </a:prstGeom>
              <a:solidFill>
                <a:schemeClr val="accent2"/>
              </a:solidFill>
              <a:ln>
                <a:solidFill>
                  <a:srgbClr val="ED6B0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400" b="1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6271522" y="2066272"/>
                <a:ext cx="2917734" cy="685501"/>
              </a:xfrm>
              <a:prstGeom prst="rect">
                <a:avLst/>
              </a:prstGeom>
              <a:ln w="12700">
                <a:solidFill>
                  <a:srgbClr val="ED6B0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Bef>
                    <a:spcPct val="20000"/>
                  </a:spcBef>
                  <a:buClr>
                    <a:schemeClr val="tx2">
                      <a:lumMod val="75000"/>
                    </a:schemeClr>
                  </a:buClr>
                  <a:buSzPct val="90000"/>
                  <a:defRPr/>
                </a:pPr>
                <a:r>
                  <a:rPr lang="es-ES" sz="2400" b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 panose="020B0403020202020204" pitchFamily="34" charset="0"/>
                  </a:rPr>
                  <a:t>Funcionario	       (F0001)</a:t>
                </a:r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5903009" y="2241544"/>
                <a:ext cx="144396" cy="360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s-MX" sz="2400" b="1" dirty="0">
                  <a:latin typeface="HelveticaNeueLT Std Lt" panose="020B0403020202020204" pitchFamily="34" charset="0"/>
                </a:endParaRPr>
              </a:p>
            </p:txBody>
          </p:sp>
        </p:grpSp>
      </p:grpSp>
      <p:sp>
        <p:nvSpPr>
          <p:cNvPr id="34" name="Rectángulo 33"/>
          <p:cNvSpPr/>
          <p:nvPr/>
        </p:nvSpPr>
        <p:spPr>
          <a:xfrm>
            <a:off x="9804987" y="3446804"/>
            <a:ext cx="1931670" cy="90486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s-ES" sz="2400" kern="0" dirty="0">
                <a:latin typeface="HelveticaNeueLT Std Lt" panose="020B0403020202020204" pitchFamily="34" charset="0"/>
              </a:rPr>
              <a:t>Contraseña: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s-ES" sz="2400" kern="0" dirty="0">
                <a:latin typeface="HelveticaNeueLT Std Lt" panose="020B0403020202020204" pitchFamily="34" charset="0"/>
              </a:rPr>
              <a:t>(CVE0000)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7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errar llave 3"/>
          <p:cNvSpPr/>
          <p:nvPr/>
        </p:nvSpPr>
        <p:spPr>
          <a:xfrm>
            <a:off x="9239250" y="1853629"/>
            <a:ext cx="476250" cy="436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486279" y="977908"/>
            <a:ext cx="397596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3200" b="1" dirty="0" smtClean="0">
                <a:solidFill>
                  <a:srgbClr val="ED6B06"/>
                </a:solidFill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IV. </a:t>
            </a:r>
            <a:r>
              <a:rPr lang="es-MX" sz="3200" b="1" dirty="0" smtClean="0">
                <a:latin typeface="HelveticaNeueLT Std Lt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Tipos de usuario.</a:t>
            </a:r>
            <a:endParaRPr lang="es-MX" sz="3200" b="1" dirty="0">
              <a:latin typeface="HelveticaNeueLT Std Lt" panose="020B04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8" name="Grupo 27"/>
          <p:cNvGrpSpPr/>
          <p:nvPr/>
        </p:nvGrpSpPr>
        <p:grpSpPr>
          <a:xfrm>
            <a:off x="660799" y="1123344"/>
            <a:ext cx="4616575" cy="876988"/>
            <a:chOff x="5580693" y="2066272"/>
            <a:chExt cx="3608563" cy="685501"/>
          </a:xfrm>
        </p:grpSpPr>
        <p:sp>
          <p:nvSpPr>
            <p:cNvPr id="19" name="Hexágono 18"/>
            <p:cNvSpPr/>
            <p:nvPr/>
          </p:nvSpPr>
          <p:spPr>
            <a:xfrm>
              <a:off x="5580693" y="2066272"/>
              <a:ext cx="876783" cy="685501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rgbClr val="ED6B0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271522" y="2066272"/>
              <a:ext cx="2917734" cy="685501"/>
            </a:xfrm>
            <a:prstGeom prst="rect">
              <a:avLst/>
            </a:prstGeom>
            <a:ln w="12700">
              <a:solidFill>
                <a:srgbClr val="ED6B0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Funcionario	       (F0001)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903009" y="2241544"/>
              <a:ext cx="144396" cy="360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s-MX" sz="2400" b="1" dirty="0">
                <a:latin typeface="HelveticaNeueLT Std Lt" panose="020B0403020202020204" pitchFamily="34" charset="0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8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44603" y="2510504"/>
            <a:ext cx="116799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HelveticaNeueLT Std Lt" panose="020B0403020202020204" pitchFamily="34" charset="0"/>
                <a:cs typeface="Helvetica" panose="020B0604020202020204" pitchFamily="34" charset="0"/>
              </a:rPr>
              <a:t>Es </a:t>
            </a: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el responsable de la información que alimenta al sistema, referente a </a:t>
            </a:r>
            <a:r>
              <a:rPr lang="es-MX" sz="2400" dirty="0" smtClean="0">
                <a:latin typeface="HelveticaNeueLT Std Lt" panose="020B0403020202020204" pitchFamily="34" charset="0"/>
                <a:cs typeface="Helvetica" panose="020B0604020202020204" pitchFamily="34" charset="0"/>
              </a:rPr>
              <a:t>la Dependencia </a:t>
            </a: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ó Entidad a su cargo</a:t>
            </a:r>
            <a:r>
              <a:rPr lang="es-MX" sz="2400" dirty="0" smtClean="0">
                <a:latin typeface="HelveticaNeueLT Std Lt" panose="020B040302020202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Da de alta en el sistema al personal (Usuario Limitado).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Determina los anexos que aplican para su llenado.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Asigna  para su captura los anexos del sistema al personal. </a:t>
            </a:r>
            <a:b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</a:b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Modifica el estatus de los anexos.</a:t>
            </a:r>
          </a:p>
        </p:txBody>
      </p:sp>
    </p:spTree>
    <p:extLst>
      <p:ext uri="{BB962C8B-B14F-4D97-AF65-F5344CB8AC3E}">
        <p14:creationId xmlns:p14="http://schemas.microsoft.com/office/powerpoint/2010/main" val="19462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0" y="7403068"/>
            <a:ext cx="138176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8" name="Grupo 27"/>
          <p:cNvGrpSpPr/>
          <p:nvPr/>
        </p:nvGrpSpPr>
        <p:grpSpPr>
          <a:xfrm>
            <a:off x="736999" y="1183028"/>
            <a:ext cx="4616575" cy="876988"/>
            <a:chOff x="5580693" y="2066272"/>
            <a:chExt cx="3608563" cy="685501"/>
          </a:xfrm>
        </p:grpSpPr>
        <p:sp>
          <p:nvSpPr>
            <p:cNvPr id="19" name="Hexágono 18"/>
            <p:cNvSpPr/>
            <p:nvPr/>
          </p:nvSpPr>
          <p:spPr>
            <a:xfrm>
              <a:off x="5580693" y="2066272"/>
              <a:ext cx="876783" cy="685501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rgbClr val="ED6B0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b="1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271522" y="2066272"/>
              <a:ext cx="2917734" cy="685501"/>
            </a:xfrm>
            <a:prstGeom prst="rect">
              <a:avLst/>
            </a:prstGeom>
            <a:ln w="12700">
              <a:solidFill>
                <a:srgbClr val="ED6B0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spcBef>
                  <a:spcPct val="20000"/>
                </a:spcBef>
                <a:buClr>
                  <a:schemeClr val="tx2">
                    <a:lumMod val="75000"/>
                  </a:schemeClr>
                </a:buClr>
                <a:buSzPct val="90000"/>
                <a:defRPr/>
              </a:pPr>
              <a:r>
                <a:rPr lang="es-E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 panose="020B0403020202020204" pitchFamily="34" charset="0"/>
                </a:rPr>
                <a:t>Funcionario	       (F0001)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903009" y="2241544"/>
              <a:ext cx="144396" cy="360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s-MX" sz="2400" b="1" dirty="0">
                <a:latin typeface="HelveticaNeueLT Std Lt" panose="020B0403020202020204" pitchFamily="34" charset="0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616CA5B-4A39-4B6E-9F02-AAC6DF034367}"/>
              </a:ext>
            </a:extLst>
          </p:cNvPr>
          <p:cNvSpPr/>
          <p:nvPr/>
        </p:nvSpPr>
        <p:spPr>
          <a:xfrm>
            <a:off x="279400" y="243840"/>
            <a:ext cx="36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PROCESO DE ENTREGA – RECEPCIÓN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1909309" y="7403068"/>
            <a:ext cx="210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2015-2021|</a:t>
            </a:r>
            <a:fld id="{8EF86974-E396-4A24-95C3-3125AC1821D4}" type="slidenum">
              <a:rPr lang="es-MX" b="1">
                <a:solidFill>
                  <a:schemeClr val="bg1">
                    <a:lumMod val="95000"/>
                  </a:schemeClr>
                </a:solidFill>
              </a:rPr>
              <a:t>9</a:t>
            </a:fld>
            <a:endParaRPr lang="es-MX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0803" y="2539904"/>
            <a:ext cx="11679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HelveticaNeueLT Std Lt" panose="020B0403020202020204" pitchFamily="34" charset="0"/>
                <a:cs typeface="Helvetica" panose="020B0604020202020204" pitchFamily="34" charset="0"/>
              </a:rPr>
              <a:t>Verifica </a:t>
            </a: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y autoriza la información capturada en cada uno de los formatos.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Inicia el Proceso de </a:t>
            </a:r>
            <a:r>
              <a:rPr lang="es-MX" sz="2400" dirty="0" smtClean="0">
                <a:latin typeface="HelveticaNeueLT Std Lt" panose="020B0403020202020204" pitchFamily="34" charset="0"/>
                <a:cs typeface="Helvetica" panose="020B0604020202020204" pitchFamily="34" charset="0"/>
              </a:rPr>
              <a:t>Entrega - </a:t>
            </a: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Recepción.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Firma el Acta Administrativa de Entrega-Recepción, así como la etiqueta del Disco Compacto con los Formatos capturados en el sistema.</a:t>
            </a: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latin typeface="HelveticaNeueLT Std Lt" panose="020B0403020202020204" pitchFamily="34" charset="0"/>
                <a:cs typeface="Helvetica" panose="020B0604020202020204" pitchFamily="34" charset="0"/>
              </a:rPr>
              <a:t>Participa en el Acto de Entrega-Recepción.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dirty="0">
              <a:latin typeface="HelveticaNeueLT Std Lt" panose="020B0403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ower Point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16651</TotalTime>
  <Words>1784</Words>
  <Application>Microsoft Office PowerPoint</Application>
  <PresentationFormat>Personalizado</PresentationFormat>
  <Paragraphs>364</Paragraphs>
  <Slides>52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</vt:lpstr>
      <vt:lpstr>Calibri</vt:lpstr>
      <vt:lpstr>Gotham-Bold</vt:lpstr>
      <vt:lpstr>Helvetica</vt:lpstr>
      <vt:lpstr>HelveticaNeueLT Std Lt</vt:lpstr>
      <vt:lpstr>Symbol</vt:lpstr>
      <vt:lpstr>Wingdings</vt:lpstr>
      <vt:lpstr>Plantilla Power Point 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ANEXOS</vt:lpstr>
      <vt:lpstr>ANEXOS</vt:lpstr>
      <vt:lpstr>ANEXOS</vt:lpstr>
      <vt:lpstr>ANEXOS</vt:lpstr>
      <vt:lpstr>I.1. Informe de Gestión</vt:lpstr>
      <vt:lpstr>II.1. Relación de Bienes Muebles</vt:lpstr>
      <vt:lpstr>II.2. Relación de Bienes Inmuebles</vt:lpstr>
      <vt:lpstr>II.3. Relación de Sistemas Informáticos</vt:lpstr>
      <vt:lpstr>II.4. Relación de Cajas Fuertes</vt:lpstr>
      <vt:lpstr>III.1. Situación de Fondos Revolventes</vt:lpstr>
      <vt:lpstr>III.2. Situación de Cuentas Bancarias</vt:lpstr>
      <vt:lpstr>III.3. Relación de Cheques Expedidos sin Entregar</vt:lpstr>
      <vt:lpstr>III.4. Relación de Cuentas de Inversiones</vt:lpstr>
      <vt:lpstr>IV.1. Estados Financieros</vt:lpstr>
      <vt:lpstr>V.1. Plantilla de Personal</vt:lpstr>
      <vt:lpstr>V.2. Plantilla de Prestadores de Servicio</vt:lpstr>
      <vt:lpstr>V.3. Organigrama</vt:lpstr>
      <vt:lpstr>VI.1. Situación Programática Presupuestal</vt:lpstr>
      <vt:lpstr>VI.2. Estados e Informes Presupuestales y Programáticos</vt:lpstr>
      <vt:lpstr>VII.1. Inventario de Programas y/o Acciones en Proceso</vt:lpstr>
      <vt:lpstr>VII.2. Relación de Programas y/o Acciones Terminadas Durante la Administración</vt:lpstr>
      <vt:lpstr>VIII.1. Relación de Obras en Proceso</vt:lpstr>
      <vt:lpstr>VIII.2. Relación de Obras Terminadas Durante la Administración</vt:lpstr>
      <vt:lpstr>IX.1. Marco Normativo</vt:lpstr>
      <vt:lpstr>IX.2. Marco de Actuación</vt:lpstr>
      <vt:lpstr>IX.3. Relación de Acuerdos, Convenios, Contratos y Documentos Legales</vt:lpstr>
      <vt:lpstr>X.1. Informe del Estado que Guardan las Auditorías, Revisiones y Verificaciones</vt:lpstr>
      <vt:lpstr>XI.1. Informe de Transparencia y Acceso a la Información</vt:lpstr>
      <vt:lpstr>XI.2. Informe del Cumplimiento de las Obligaciones de Transparencia </vt:lpstr>
      <vt:lpstr>XII.1. Relación de Archivos</vt:lpstr>
      <vt:lpstr>XIII.1. Informe de Mejora Regulatoria</vt:lpstr>
      <vt:lpstr>XIV.1. Informe de los Asuntos en Trámite</vt:lpstr>
      <vt:lpstr>Instrucciones Generales</vt:lpstr>
      <vt:lpstr>Instrucciones Generales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Cuenta Microsoft</cp:lastModifiedBy>
  <cp:revision>1443</cp:revision>
  <cp:lastPrinted>2020-09-23T20:33:30Z</cp:lastPrinted>
  <dcterms:created xsi:type="dcterms:W3CDTF">2017-05-24T21:23:24Z</dcterms:created>
  <dcterms:modified xsi:type="dcterms:W3CDTF">2020-09-25T14:11:53Z</dcterms:modified>
</cp:coreProperties>
</file>