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handoutMasterIdLst>
    <p:handoutMasterId r:id="rId32"/>
  </p:handoutMasterIdLst>
  <p:sldIdLst>
    <p:sldId id="312" r:id="rId2"/>
    <p:sldId id="405" r:id="rId3"/>
    <p:sldId id="406" r:id="rId4"/>
    <p:sldId id="415" r:id="rId5"/>
    <p:sldId id="416" r:id="rId6"/>
    <p:sldId id="417" r:id="rId7"/>
    <p:sldId id="430" r:id="rId8"/>
    <p:sldId id="431" r:id="rId9"/>
    <p:sldId id="432" r:id="rId10"/>
    <p:sldId id="433" r:id="rId11"/>
    <p:sldId id="434" r:id="rId12"/>
    <p:sldId id="435" r:id="rId13"/>
    <p:sldId id="409" r:id="rId14"/>
    <p:sldId id="410" r:id="rId15"/>
    <p:sldId id="411" r:id="rId16"/>
    <p:sldId id="413" r:id="rId17"/>
    <p:sldId id="418" r:id="rId18"/>
    <p:sldId id="419" r:id="rId19"/>
    <p:sldId id="420" r:id="rId20"/>
    <p:sldId id="421" r:id="rId21"/>
    <p:sldId id="369" r:id="rId22"/>
    <p:sldId id="422" r:id="rId23"/>
    <p:sldId id="423" r:id="rId24"/>
    <p:sldId id="424" r:id="rId25"/>
    <p:sldId id="425" r:id="rId26"/>
    <p:sldId id="426" r:id="rId27"/>
    <p:sldId id="427" r:id="rId28"/>
    <p:sldId id="428" r:id="rId29"/>
    <p:sldId id="429" r:id="rId30"/>
  </p:sldIdLst>
  <p:sldSz cx="13817600" cy="7772400"/>
  <p:notesSz cx="9309100" cy="7023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3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6D6E70"/>
    <a:srgbClr val="ED6B06"/>
    <a:srgbClr val="CC6600"/>
    <a:srgbClr val="678797"/>
    <a:srgbClr val="98AEB9"/>
    <a:srgbClr val="ED2336"/>
    <a:srgbClr val="FFCC00"/>
    <a:srgbClr val="FA974C"/>
    <a:srgbClr val="BDC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1" autoAdjust="0"/>
    <p:restoredTop sz="87253" autoAdjust="0"/>
  </p:normalViewPr>
  <p:slideViewPr>
    <p:cSldViewPr snapToGrid="0">
      <p:cViewPr varScale="1">
        <p:scale>
          <a:sx n="70" d="100"/>
          <a:sy n="70" d="100"/>
        </p:scale>
        <p:origin x="678" y="48"/>
      </p:cViewPr>
      <p:guideLst>
        <p:guide orient="horz" pos="2448"/>
        <p:guide pos="4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4034579" cy="352781"/>
          </a:xfrm>
          <a:prstGeom prst="rect">
            <a:avLst/>
          </a:prstGeom>
        </p:spPr>
        <p:txBody>
          <a:bodyPr vert="horz" lIns="92253" tIns="46126" rIns="92253" bIns="46126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272933" y="3"/>
            <a:ext cx="4034579" cy="352781"/>
          </a:xfrm>
          <a:prstGeom prst="rect">
            <a:avLst/>
          </a:prstGeom>
        </p:spPr>
        <p:txBody>
          <a:bodyPr vert="horz" lIns="92253" tIns="46126" rIns="92253" bIns="46126" rtlCol="0"/>
          <a:lstStyle>
            <a:lvl1pPr algn="r">
              <a:defRPr sz="1200"/>
            </a:lvl1pPr>
          </a:lstStyle>
          <a:p>
            <a:fld id="{837D1BED-9EE9-4E14-A948-B072783072C0}" type="datetimeFigureOut">
              <a:rPr lang="es-MX" smtClean="0"/>
              <a:t>18/09/2020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2" y="6670320"/>
            <a:ext cx="4034579" cy="352780"/>
          </a:xfrm>
          <a:prstGeom prst="rect">
            <a:avLst/>
          </a:prstGeom>
        </p:spPr>
        <p:txBody>
          <a:bodyPr vert="horz" lIns="92253" tIns="46126" rIns="92253" bIns="46126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72933" y="6670320"/>
            <a:ext cx="4034579" cy="352780"/>
          </a:xfrm>
          <a:prstGeom prst="rect">
            <a:avLst/>
          </a:prstGeom>
        </p:spPr>
        <p:txBody>
          <a:bodyPr vert="horz" lIns="92253" tIns="46126" rIns="92253" bIns="46126" rtlCol="0" anchor="b"/>
          <a:lstStyle>
            <a:lvl1pPr algn="r">
              <a:defRPr sz="1200"/>
            </a:lvl1pPr>
          </a:lstStyle>
          <a:p>
            <a:fld id="{3D632D97-2F10-4119-8422-91D76D2A16B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683649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4034579" cy="352781"/>
          </a:xfrm>
          <a:prstGeom prst="rect">
            <a:avLst/>
          </a:prstGeom>
        </p:spPr>
        <p:txBody>
          <a:bodyPr vert="horz" lIns="92253" tIns="46126" rIns="92253" bIns="46126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72933" y="3"/>
            <a:ext cx="4034579" cy="352781"/>
          </a:xfrm>
          <a:prstGeom prst="rect">
            <a:avLst/>
          </a:prstGeom>
        </p:spPr>
        <p:txBody>
          <a:bodyPr vert="horz" lIns="92253" tIns="46126" rIns="92253" bIns="46126" rtlCol="0"/>
          <a:lstStyle>
            <a:lvl1pPr algn="r">
              <a:defRPr sz="1200"/>
            </a:lvl1pPr>
          </a:lstStyle>
          <a:p>
            <a:fld id="{FF53E821-3873-4882-A982-8DB8D84AE741}" type="datetimeFigureOut">
              <a:rPr lang="es-MX" smtClean="0"/>
              <a:t>18/09/2020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32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3" tIns="46126" rIns="92253" bIns="46126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31547" y="3379867"/>
            <a:ext cx="7446008" cy="2765346"/>
          </a:xfrm>
          <a:prstGeom prst="rect">
            <a:avLst/>
          </a:prstGeom>
        </p:spPr>
        <p:txBody>
          <a:bodyPr vert="horz" lIns="92253" tIns="46126" rIns="92253" bIns="46126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6670320"/>
            <a:ext cx="4034579" cy="352780"/>
          </a:xfrm>
          <a:prstGeom prst="rect">
            <a:avLst/>
          </a:prstGeom>
        </p:spPr>
        <p:txBody>
          <a:bodyPr vert="horz" lIns="92253" tIns="46126" rIns="92253" bIns="46126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72933" y="6670320"/>
            <a:ext cx="4034579" cy="352780"/>
          </a:xfrm>
          <a:prstGeom prst="rect">
            <a:avLst/>
          </a:prstGeom>
        </p:spPr>
        <p:txBody>
          <a:bodyPr vert="horz" lIns="92253" tIns="46126" rIns="92253" bIns="46126" rtlCol="0" anchor="b"/>
          <a:lstStyle>
            <a:lvl1pPr algn="r">
              <a:defRPr sz="1200"/>
            </a:lvl1pPr>
          </a:lstStyle>
          <a:p>
            <a:fld id="{70C065D3-FA46-4806-B6E8-58443D2A2FD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414034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547938" y="877888"/>
            <a:ext cx="4213225" cy="23701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9520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547938" y="877888"/>
            <a:ext cx="4213225" cy="23701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3633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547938" y="877888"/>
            <a:ext cx="4213225" cy="23701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2503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36320" y="2414482"/>
            <a:ext cx="11744960" cy="166602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72640" y="4404360"/>
            <a:ext cx="96723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FA127-BCE7-A046-BE05-D3BE7C87A4B8}" type="datetimeFigureOut">
              <a:rPr lang="es-ES" smtClean="0"/>
              <a:t>18/09/2020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2405-1BA3-5E47-89B1-131735BBA91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0727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695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017760" y="311257"/>
            <a:ext cx="3108960" cy="66317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90880" y="311257"/>
            <a:ext cx="9096587" cy="663172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6947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4082310"/>
            <a:ext cx="10363200" cy="18765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3322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1495" y="4994488"/>
            <a:ext cx="11744960" cy="154368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91495" y="3294275"/>
            <a:ext cx="1174496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74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90880" y="1813561"/>
            <a:ext cx="6102773" cy="5129425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023947" y="1813561"/>
            <a:ext cx="6102773" cy="5129425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9328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0881" y="1739795"/>
            <a:ext cx="6105173" cy="72506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90881" y="2464859"/>
            <a:ext cx="6105173" cy="4478126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019150" y="1739795"/>
            <a:ext cx="6107572" cy="72506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019150" y="2464859"/>
            <a:ext cx="6107572" cy="4478126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477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FA127-BCE7-A046-BE05-D3BE7C87A4B8}" type="datetimeFigureOut">
              <a:rPr lang="es-ES" smtClean="0"/>
              <a:t>18/09/2020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72405-1BA3-5E47-89B1-131735BBA91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08289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09874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0881" y="309457"/>
            <a:ext cx="4545895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02299" y="309457"/>
            <a:ext cx="7724422" cy="6633528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90881" y="1626447"/>
            <a:ext cx="4545895" cy="5316538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61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8347" y="5440681"/>
            <a:ext cx="829056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708347" y="694478"/>
            <a:ext cx="8290560" cy="4663440"/>
          </a:xfrm>
        </p:spPr>
        <p:txBody>
          <a:bodyPr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dirty="0" smtClean="0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708347" y="6082984"/>
            <a:ext cx="8290560" cy="912177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80C6C-4F40-41DD-8A73-FA847B6FE81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51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90880" y="311256"/>
            <a:ext cx="1243584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0880" y="1813561"/>
            <a:ext cx="1243584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90880" y="7203864"/>
            <a:ext cx="3224107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FA127-BCE7-A046-BE05-D3BE7C87A4B8}" type="datetimeFigureOut">
              <a:rPr lang="es-ES" smtClean="0"/>
              <a:t>18/09/2020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721014" y="7203864"/>
            <a:ext cx="4375573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902613" y="7203864"/>
            <a:ext cx="3224107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72405-1BA3-5E47-89B1-131735BBA918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7" name="Rectángulo 6"/>
          <p:cNvSpPr/>
          <p:nvPr userDrawn="1"/>
        </p:nvSpPr>
        <p:spPr>
          <a:xfrm>
            <a:off x="0" y="7444464"/>
            <a:ext cx="13817600" cy="327939"/>
          </a:xfrm>
          <a:prstGeom prst="rect">
            <a:avLst/>
          </a:prstGeom>
          <a:solidFill>
            <a:srgbClr val="6D6E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prstClr val="white"/>
                </a:solidFill>
                <a:latin typeface="Gotham-Bold"/>
                <a:cs typeface="Gotham-Bold"/>
              </a:rPr>
              <a:t>Segundo Informe de Gobierno 2016-2017</a:t>
            </a:r>
          </a:p>
        </p:txBody>
      </p:sp>
      <p:sp>
        <p:nvSpPr>
          <p:cNvPr id="8" name="Rectángulo 7"/>
          <p:cNvSpPr/>
          <p:nvPr userDrawn="1"/>
        </p:nvSpPr>
        <p:spPr>
          <a:xfrm>
            <a:off x="6587950" y="6891772"/>
            <a:ext cx="9044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46680C6C-4F40-41DD-8A73-FA847B6FE81D}" type="slidenum">
              <a:rPr lang="es-MX" sz="3200" smtClean="0">
                <a:solidFill>
                  <a:srgbClr val="637886"/>
                </a:solidFill>
                <a:latin typeface="Gotham-Bold"/>
              </a:rPr>
              <a:pPr/>
              <a:t>‹Nº›</a:t>
            </a:fld>
            <a:endParaRPr lang="es-MX" sz="3200" dirty="0">
              <a:solidFill>
                <a:srgbClr val="637886"/>
              </a:solidFill>
              <a:latin typeface="Gotham-Bold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2209067" y="7444464"/>
            <a:ext cx="1608535" cy="328863"/>
          </a:xfrm>
          <a:prstGeom prst="rect">
            <a:avLst/>
          </a:prstGeom>
          <a:solidFill>
            <a:srgbClr val="637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0" dirty="0"/>
          </a:p>
        </p:txBody>
      </p:sp>
      <p:grpSp>
        <p:nvGrpSpPr>
          <p:cNvPr id="10" name="Grupo 9"/>
          <p:cNvGrpSpPr/>
          <p:nvPr userDrawn="1"/>
        </p:nvGrpSpPr>
        <p:grpSpPr>
          <a:xfrm>
            <a:off x="-3866" y="-3807"/>
            <a:ext cx="13817600" cy="784479"/>
            <a:chOff x="-2814" y="-3807"/>
            <a:chExt cx="10058400" cy="784479"/>
          </a:xfrm>
        </p:grpSpPr>
        <p:sp>
          <p:nvSpPr>
            <p:cNvPr id="11" name="Rectángulo 10"/>
            <p:cNvSpPr/>
            <p:nvPr userDrawn="1"/>
          </p:nvSpPr>
          <p:spPr>
            <a:xfrm>
              <a:off x="-2814" y="-3807"/>
              <a:ext cx="10058400" cy="784479"/>
            </a:xfrm>
            <a:prstGeom prst="rect">
              <a:avLst/>
            </a:prstGeom>
            <a:solidFill>
              <a:srgbClr val="6D6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800" dirty="0"/>
            </a:p>
          </p:txBody>
        </p:sp>
        <p:cxnSp>
          <p:nvCxnSpPr>
            <p:cNvPr id="12" name="Conector recto 11"/>
            <p:cNvCxnSpPr/>
            <p:nvPr userDrawn="1"/>
          </p:nvCxnSpPr>
          <p:spPr>
            <a:xfrm>
              <a:off x="-2814" y="748588"/>
              <a:ext cx="10058400" cy="0"/>
            </a:xfrm>
            <a:prstGeom prst="line">
              <a:avLst/>
            </a:prstGeom>
            <a:ln w="57150">
              <a:solidFill>
                <a:srgbClr val="ED6B0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" name="Imagen 12"/>
            <p:cNvPicPr>
              <a:picLocks noChangeAspect="1"/>
            </p:cNvPicPr>
            <p:nvPr userDrawn="1"/>
          </p:nvPicPr>
          <p:blipFill rotWithShape="1">
            <a:blip r:embed="rId15"/>
            <a:srcRect l="42789" t="68105" r="25632" b="18609"/>
            <a:stretch/>
          </p:blipFill>
          <p:spPr>
            <a:xfrm>
              <a:off x="6972453" y="11443"/>
              <a:ext cx="2914691" cy="6898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318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73" r:id="rId12"/>
  </p:sldLayoutIdLst>
  <p:hf sldNum="0" hdr="0" ftr="0" dt="0"/>
  <p:txStyles>
    <p:titleStyle>
      <a:lvl1pPr algn="ctr" defTabSz="502920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190" indent="-377190" algn="l" defTabSz="502920" rtl="0" eaLnBrk="1" latinLnBrk="0" hangingPunct="1">
        <a:spcBef>
          <a:spcPct val="20000"/>
        </a:spcBef>
        <a:buFont typeface="Arial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1pPr>
      <a:lvl2pPr marL="817245" indent="-314325" algn="l" defTabSz="502920" rtl="0" eaLnBrk="1" latinLnBrk="0" hangingPunct="1">
        <a:spcBef>
          <a:spcPct val="20000"/>
        </a:spcBef>
        <a:buFont typeface="Arial"/>
        <a:buChar char="–"/>
        <a:defRPr sz="308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502920" rtl="0" eaLnBrk="1" latinLnBrk="0" hangingPunct="1">
        <a:spcBef>
          <a:spcPct val="20000"/>
        </a:spcBef>
        <a:buFont typeface="Arial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502920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502920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50292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810000" y="1165096"/>
            <a:ext cx="6126480" cy="697654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1879600" y="7403068"/>
            <a:ext cx="100584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85F6A6F-71BB-4078-9505-143A09078C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62"/>
          <a:stretch/>
        </p:blipFill>
        <p:spPr>
          <a:xfrm>
            <a:off x="0" y="5142981"/>
            <a:ext cx="13817600" cy="2629419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FE83004B-8992-42A3-A229-E4E27EB41BA6}"/>
              </a:ext>
            </a:extLst>
          </p:cNvPr>
          <p:cNvSpPr/>
          <p:nvPr/>
        </p:nvSpPr>
        <p:spPr>
          <a:xfrm>
            <a:off x="2428543" y="1215184"/>
            <a:ext cx="883859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chemeClr val="bg1"/>
                </a:solidFill>
                <a:latin typeface="HelveticaNeueLT Std Lt" panose="020B0403020202020204" pitchFamily="34" charset="0"/>
              </a:rPr>
              <a:t>PRIMERA CAPACITACIÓN </a:t>
            </a:r>
          </a:p>
          <a:p>
            <a:pPr algn="ctr"/>
            <a:endParaRPr lang="es-ES" sz="1600" b="1" dirty="0">
              <a:latin typeface="HelveticaNeueLT Std Lt" panose="020B0403020202020204" pitchFamily="34" charset="0"/>
            </a:endParaRPr>
          </a:p>
          <a:p>
            <a:pPr algn="ctr"/>
            <a:r>
              <a:rPr lang="es-ES" sz="4000" b="1" dirty="0">
                <a:latin typeface="HelveticaNeueLT Std Lt" panose="020B0403020202020204" pitchFamily="34" charset="0"/>
              </a:rPr>
              <a:t>PROCESO ENTREGA – RECEPCIÓN</a:t>
            </a:r>
          </a:p>
          <a:p>
            <a:pPr algn="ctr"/>
            <a:r>
              <a:rPr lang="es-ES" sz="4000" dirty="0">
                <a:latin typeface="HelveticaNeueLT Std Lt" panose="020B0403020202020204" pitchFamily="34" charset="0"/>
              </a:rPr>
              <a:t>Administración Pública Estatal </a:t>
            </a:r>
          </a:p>
          <a:p>
            <a:pPr algn="ctr"/>
            <a:r>
              <a:rPr lang="es-ES" sz="4000" dirty="0">
                <a:latin typeface="HelveticaNeueLT Std Lt" panose="020B0403020202020204" pitchFamily="34" charset="0"/>
              </a:rPr>
              <a:t>2015 – 2021</a:t>
            </a:r>
            <a:endParaRPr lang="es-MX" sz="4000" dirty="0">
              <a:latin typeface="HelveticaNeueLT Std Lt" panose="020B0403020202020204" pitchFamily="34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3025879" y="1862750"/>
            <a:ext cx="7553380" cy="0"/>
          </a:xfrm>
          <a:prstGeom prst="line">
            <a:avLst/>
          </a:prstGeom>
          <a:ln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115" y="4187653"/>
            <a:ext cx="2059872" cy="90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7960" y="731058"/>
            <a:ext cx="78486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Organismos Desconcentrados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092960" y="1676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565084" y="740306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17600" cy="369332"/>
            <a:chOff x="152400" y="7555468"/>
            <a:chExt cx="10138126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52400" y="7555468"/>
              <a:ext cx="10138126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8974806" y="7555468"/>
              <a:ext cx="131572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7D8E83A8-0FF7-4A39-88E7-9A11814B842B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10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718218"/>
              </p:ext>
            </p:extLst>
          </p:nvPr>
        </p:nvGraphicFramePr>
        <p:xfrm>
          <a:off x="1544320" y="1214826"/>
          <a:ext cx="10728960" cy="6173800"/>
        </p:xfrm>
        <a:graphic>
          <a:graphicData uri="http://schemas.openxmlformats.org/drawingml/2006/table">
            <a:tbl>
              <a:tblPr/>
              <a:tblGrid>
                <a:gridCol w="505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23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8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General de Gobierno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Comisión Estatal de Búsqueda de Personas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Comisión para Prevenir y Erradicar la Trata de Personas del Estado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Coordinación Estatal de Asesoría a Víctimas del Delito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Dirección Estatal de Defensoría Pública 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80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5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Ejecutiva de la Comisión de Consolidación, Evuación y Seguimiento del Sistema de Justicia Penal para el Estado de Baja California Sur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6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Ejecutiva del Sistema Estatal de Protección de los Derechos de las Niñas, Niños y Adolescentes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7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Tribunal de Conciliación y </a:t>
                      </a:r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Arbitraje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los Trabajadores al Servicio de los Poderes del Estado y Municipios 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8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Finanzas y Administración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8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Estancia de Desarrollo Infantil "Luz Davis de Mendoza"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9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Patronato Administrador de la Villa Deportiva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8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Educación Pública 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10</a:t>
                      </a:r>
                      <a:endParaRPr lang="es-MX" sz="15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Centro Regional de Educación Normal "</a:t>
                      </a:r>
                      <a:r>
                        <a:rPr lang="es-MX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Profr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. Marcelo Rubio Ruíz"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11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Comisión Mixta de Escalafón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12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Escuela Normal Superior de Baja California Sur "Profr. Enrique Estrada Lucero" 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13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Escuela Superior de Cultura Física "</a:t>
                      </a:r>
                      <a:r>
                        <a:rPr lang="es-MX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Profr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. Román Pozo Méndez" del Estado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14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Programa para el Desarrollo Profesional Docente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15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Universidad Pedagógica Nacional 03A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5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 Cultura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16</a:t>
                      </a:r>
                      <a:endParaRPr lang="es-MX" sz="15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Archivo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Histórico Pablo L. Martínez</a:t>
                      </a:r>
                    </a:p>
                  </a:txBody>
                  <a:tcPr marL="9208" marR="9208" marT="920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17</a:t>
                      </a:r>
                      <a:endParaRPr lang="es-MX" sz="15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Casa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la Cultura del Estado</a:t>
                      </a:r>
                    </a:p>
                  </a:txBody>
                  <a:tcPr marL="9208" marR="9208" marT="9208" marB="0" anchor="ctr">
                    <a:lnL>
                      <a:noFill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18</a:t>
                      </a:r>
                      <a:endParaRPr lang="es-MX" sz="15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Centro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Cultural La Paz</a:t>
                      </a:r>
                    </a:p>
                  </a:txBody>
                  <a:tcPr marL="9208" marR="9208" marT="9208" marB="0" anchor="ctr">
                    <a:lnL>
                      <a:noFill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19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Escuela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Música del Estado</a:t>
                      </a:r>
                    </a:p>
                  </a:txBody>
                  <a:tcPr marL="9208" marR="9208" marT="9208" marB="0" anchor="ctr">
                    <a:lnL>
                      <a:noFill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20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Museo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Regional de Antropología e Historia de BCS</a:t>
                      </a:r>
                    </a:p>
                  </a:txBody>
                  <a:tcPr marL="9208" marR="9208" marT="9208" marB="0" anchor="ctr">
                    <a:lnL>
                      <a:noFill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30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21</a:t>
                      </a:r>
                    </a:p>
                  </a:txBody>
                  <a:tcPr marL="9208" marR="9208" marT="9208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Teatro </a:t>
                      </a:r>
                      <a:r>
                        <a:rPr lang="es-MX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la Ciudad</a:t>
                      </a:r>
                    </a:p>
                  </a:txBody>
                  <a:tcPr marL="9208" marR="9208" marT="9208" marB="0" anchor="ctr">
                    <a:lnL>
                      <a:noFill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97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0565084" y="740306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17600" cy="369332"/>
            <a:chOff x="152400" y="7555468"/>
            <a:chExt cx="10138126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52400" y="7555468"/>
              <a:ext cx="10138126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9120169" y="7555468"/>
              <a:ext cx="117035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7D8E83A8-0FF7-4A39-88E7-9A11814B842B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11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227192"/>
              </p:ext>
            </p:extLst>
          </p:nvPr>
        </p:nvGraphicFramePr>
        <p:xfrm>
          <a:off x="1935480" y="971788"/>
          <a:ext cx="10094743" cy="6297696"/>
        </p:xfrm>
        <a:graphic>
          <a:graphicData uri="http://schemas.openxmlformats.org/drawingml/2006/table">
            <a:tbl>
              <a:tblPr/>
              <a:tblGrid>
                <a:gridCol w="46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3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Estatal para la Educación de los Adultos (IEEA)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22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Patronato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del IEEA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del Deporte (INSUDE)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23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Fondo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Estatal del Deporte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Patronato del Estudiante Sudcaliforniano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24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Casa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del Estudiante (En el Estado y Ciudad de México)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4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Salud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25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Administración de la </a:t>
                      </a:r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Beneficiencia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Pública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26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Comisión Estatal de Protección Contra Riesgos Sanitarios (COEPRIS)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4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Pesca, Acuacultura y Desarrollo Agropecuario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27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Fondo de Fomento Agropecuario (FOFAE)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28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Fondo para el Desarrollo (FONDESA)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24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Trabajo y Desarrollo Social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29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Junta Local de Conciliación y Arbritraje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30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Procuraduría de la Defensa del Trabajo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24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Seguridad Pública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31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Academia Estatal de Seguridad Pública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Centro Estatal de Control y Confianza del Estado de Baja California Sur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Centro Estatal de Prevención al Delito con Participación Ciudadana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Dirección de Ejecución y Seguimiento de Medidas para Adolescentes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Dirección de Servicios Previos a Juicios y Supervisión de Libertad Condicionada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Policía Estatal Preventiva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6240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Procuraduría General de Justicia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6240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37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Interdisciplinario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Ciencias Penales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316796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92960" y="959658"/>
            <a:ext cx="78486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Fideicomisos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565084" y="740306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34940" cy="369332"/>
            <a:chOff x="152400" y="7555468"/>
            <a:chExt cx="10058400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9049575" y="7555468"/>
              <a:ext cx="11486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7D8E83A8-0FF7-4A39-88E7-9A11814B842B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12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126254"/>
              </p:ext>
            </p:extLst>
          </p:nvPr>
        </p:nvGraphicFramePr>
        <p:xfrm>
          <a:off x="2622113" y="1777871"/>
          <a:ext cx="8791213" cy="3845688"/>
        </p:xfrm>
        <a:graphic>
          <a:graphicData uri="http://schemas.openxmlformats.org/drawingml/2006/table">
            <a:tbl>
              <a:tblPr/>
              <a:tblGrid>
                <a:gridCol w="398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2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60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Finanzas y Administración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38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Obras  de Infraestructura Social de La Paz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Obras  de Infraestructura Social de Comondú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Obras  de Infraestructura Social de Loreto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Obras  de Infraestructura Social de Los Cabos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Obras  de Infraestructura Social de Mulegé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Turismo Comondú y Mulegé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Turismo Estatal (FITUES)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Turismo La Paz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 de Turismo Los Cabos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Fideicomisos de Turismo Loreto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168778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609600" y="946965"/>
            <a:ext cx="8848981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Acta de Entrega-Recepción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609600" y="1807592"/>
            <a:ext cx="1283208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HelveticaNeueLT Std Lt" panose="020B0403020202020204" pitchFamily="34" charset="0"/>
              </a:rPr>
              <a:t>La entrega-recepción, se efectuará por escrito mediante </a:t>
            </a:r>
            <a:r>
              <a:rPr lang="es-MX" sz="2400" b="1" dirty="0">
                <a:latin typeface="HelveticaNeueLT Std Lt" panose="020B0403020202020204" pitchFamily="34" charset="0"/>
              </a:rPr>
              <a:t>acta administrativa </a:t>
            </a:r>
            <a:r>
              <a:rPr lang="es-MX" sz="2400" dirty="0">
                <a:latin typeface="HelveticaNeueLT Std Lt" panose="020B0403020202020204" pitchFamily="34" charset="0"/>
              </a:rPr>
              <a:t>que describa el </a:t>
            </a:r>
            <a:r>
              <a:rPr lang="es-MX" sz="2400" b="1" dirty="0">
                <a:latin typeface="HelveticaNeueLT Std Lt" panose="020B0403020202020204" pitchFamily="34" charset="0"/>
              </a:rPr>
              <a:t>estado que guarde la dependencia, entidad o unidad administrativa </a:t>
            </a:r>
            <a:r>
              <a:rPr lang="es-MX" sz="2400" dirty="0">
                <a:latin typeface="HelveticaNeueLT Std Lt" panose="020B0403020202020204" pitchFamily="34" charset="0"/>
              </a:rPr>
              <a:t>de que se trate, y contendrá los elementos que señalen los lineamientos que, para tal efecto, emitirá la Contraloría en el ámbito de sus atribuciones.</a:t>
            </a:r>
          </a:p>
          <a:p>
            <a:pPr algn="just"/>
            <a:endParaRPr lang="es-MX" sz="1600" dirty="0">
              <a:latin typeface="HelveticaNeueLT Std Lt" panose="020B0403020202020204" pitchFamily="34" charset="0"/>
            </a:endParaRPr>
          </a:p>
          <a:p>
            <a:pPr algn="just"/>
            <a:r>
              <a:rPr lang="es-MX" sz="2400" dirty="0">
                <a:latin typeface="HelveticaNeueLT Std Lt" panose="020B0403020202020204" pitchFamily="34" charset="0"/>
              </a:rPr>
              <a:t>Por lo anterior, el acta de entrega-recepción necesariamente deberá ir acompañada  por los siguientes Anexos:</a:t>
            </a:r>
          </a:p>
        </p:txBody>
      </p:sp>
      <p:grpSp>
        <p:nvGrpSpPr>
          <p:cNvPr id="22" name="Grupo 21"/>
          <p:cNvGrpSpPr/>
          <p:nvPr/>
        </p:nvGrpSpPr>
        <p:grpSpPr>
          <a:xfrm>
            <a:off x="609600" y="4559788"/>
            <a:ext cx="12710161" cy="1177082"/>
            <a:chOff x="20540" y="4518440"/>
            <a:chExt cx="9034758" cy="1177082"/>
          </a:xfrm>
        </p:grpSpPr>
        <p:sp>
          <p:nvSpPr>
            <p:cNvPr id="23" name="Rectángulo 22"/>
            <p:cNvSpPr/>
            <p:nvPr/>
          </p:nvSpPr>
          <p:spPr>
            <a:xfrm>
              <a:off x="20540" y="4987636"/>
              <a:ext cx="9034758" cy="707886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Deberá contener los resultados obtenidos de las gestiones emprendidas por las Dependencias, Entidades o Unidades Administrativas.</a:t>
              </a:r>
            </a:p>
          </p:txBody>
        </p:sp>
        <p:sp>
          <p:nvSpPr>
            <p:cNvPr id="24" name="Rectángulo 23"/>
            <p:cNvSpPr/>
            <p:nvPr/>
          </p:nvSpPr>
          <p:spPr>
            <a:xfrm>
              <a:off x="20540" y="4518440"/>
              <a:ext cx="1894014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I. Informe de gestión:</a:t>
              </a:r>
            </a:p>
          </p:txBody>
        </p:sp>
      </p:grpSp>
      <p:grpSp>
        <p:nvGrpSpPr>
          <p:cNvPr id="25" name="Grupo 24"/>
          <p:cNvGrpSpPr/>
          <p:nvPr/>
        </p:nvGrpSpPr>
        <p:grpSpPr>
          <a:xfrm>
            <a:off x="609600" y="5923998"/>
            <a:ext cx="12710161" cy="1166493"/>
            <a:chOff x="20301" y="4559403"/>
            <a:chExt cx="9034758" cy="1166493"/>
          </a:xfrm>
        </p:grpSpPr>
        <p:sp>
          <p:nvSpPr>
            <p:cNvPr id="26" name="Rectángulo 25"/>
            <p:cNvSpPr/>
            <p:nvPr/>
          </p:nvSpPr>
          <p:spPr>
            <a:xfrm>
              <a:off x="22343" y="5018010"/>
              <a:ext cx="9032716" cy="707886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La relación de bienes muebles, relación de bienes inmuebles, relación de sistemas informáticos y relación de cajas fuertes. </a:t>
              </a: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20301" y="4559403"/>
              <a:ext cx="3300110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II. Recursos Materiales, integrado por:</a:t>
              </a: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0" y="7403068"/>
            <a:ext cx="14058706" cy="384229"/>
            <a:chOff x="0" y="7403068"/>
            <a:chExt cx="14058706" cy="384229"/>
          </a:xfrm>
        </p:grpSpPr>
        <p:grpSp>
          <p:nvGrpSpPr>
            <p:cNvPr id="29" name="Grupo 28"/>
            <p:cNvGrpSpPr/>
            <p:nvPr/>
          </p:nvGrpSpPr>
          <p:grpSpPr>
            <a:xfrm>
              <a:off x="0" y="7403068"/>
              <a:ext cx="14058706" cy="369332"/>
              <a:chOff x="152400" y="7555468"/>
              <a:chExt cx="10233911" cy="369332"/>
            </a:xfrm>
          </p:grpSpPr>
          <p:sp>
            <p:nvSpPr>
              <p:cNvPr id="30" name="CuadroTexto 29"/>
              <p:cNvSpPr txBox="1"/>
              <p:nvPr/>
            </p:nvSpPr>
            <p:spPr>
              <a:xfrm>
                <a:off x="152400" y="7555468"/>
                <a:ext cx="10058400" cy="369332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s-MX" dirty="0"/>
              </a:p>
            </p:txBody>
          </p:sp>
          <p:sp>
            <p:nvSpPr>
              <p:cNvPr id="31" name="Rectángulo 30"/>
              <p:cNvSpPr/>
              <p:nvPr/>
            </p:nvSpPr>
            <p:spPr>
              <a:xfrm>
                <a:off x="8968936" y="7555468"/>
                <a:ext cx="14173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MX" b="1" dirty="0">
                    <a:solidFill>
                      <a:schemeClr val="bg1">
                        <a:lumMod val="95000"/>
                      </a:schemeClr>
                    </a:solidFill>
                  </a:rPr>
                  <a:t>2015-2021|</a:t>
                </a:r>
                <a:fld id="{8EF86974-E396-4A24-95C3-3125AC1821D4}" type="slidenum">
                  <a:rPr lang="es-MX" b="1">
                    <a:solidFill>
                      <a:schemeClr val="bg1">
                        <a:lumMod val="95000"/>
                      </a:schemeClr>
                    </a:solidFill>
                  </a:rPr>
                  <a:t>13</a:t>
                </a:fld>
                <a:endParaRPr lang="es-MX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sp>
          <p:nvSpPr>
            <p:cNvPr id="32" name="Rectángulo 31"/>
            <p:cNvSpPr/>
            <p:nvPr/>
          </p:nvSpPr>
          <p:spPr>
            <a:xfrm>
              <a:off x="122208" y="7417965"/>
              <a:ext cx="76001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Fuente: Reglamento para Realizar la  Entrega-Recepción de la Administración Pública del Estado de Baja California Sur, Formatos y Anexos; </a:t>
              </a:r>
            </a:p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Lineamientos para la Regulación de los Procesos de Entrega-Recepción, artículos 15 y Apartado: Formatos y Anexos. </a:t>
              </a:r>
              <a:endParaRPr lang="es-MX" sz="9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60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238812" y="922610"/>
            <a:ext cx="13136885" cy="1166015"/>
            <a:chOff x="21329" y="4559881"/>
            <a:chExt cx="9411589" cy="1166015"/>
          </a:xfrm>
        </p:grpSpPr>
        <p:sp>
          <p:nvSpPr>
            <p:cNvPr id="33" name="Rectángulo 32"/>
            <p:cNvSpPr/>
            <p:nvPr/>
          </p:nvSpPr>
          <p:spPr>
            <a:xfrm>
              <a:off x="22343" y="5018010"/>
              <a:ext cx="9410575" cy="707886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 Situación de Fondos Revolventes, Situación de Cuentas Bancarias, Relación de Cheques Expedidos Sin Entregar y Situación de Cuentas de Inversión.</a:t>
              </a:r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21329" y="4559881"/>
              <a:ext cx="3440400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III. Recursos Financieros, integrado por:</a:t>
              </a:r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238812" y="2397364"/>
            <a:ext cx="13136885" cy="873029"/>
            <a:chOff x="-5598" y="4527661"/>
            <a:chExt cx="9412385" cy="873029"/>
          </a:xfrm>
        </p:grpSpPr>
        <p:sp>
          <p:nvSpPr>
            <p:cNvPr id="36" name="Rectángulo 35"/>
            <p:cNvSpPr/>
            <p:nvPr/>
          </p:nvSpPr>
          <p:spPr>
            <a:xfrm>
              <a:off x="-5142" y="5000580"/>
              <a:ext cx="9411929" cy="400110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Relación de Estados Financieros. (Aplicable a SFyA, Entidades que presentan cuenta pública). </a:t>
              </a:r>
            </a:p>
          </p:txBody>
        </p:sp>
        <p:sp>
          <p:nvSpPr>
            <p:cNvPr id="37" name="Rectángulo 36"/>
            <p:cNvSpPr/>
            <p:nvPr/>
          </p:nvSpPr>
          <p:spPr>
            <a:xfrm>
              <a:off x="-5598" y="4527661"/>
              <a:ext cx="3329143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IV. Estados Financieros, integrado por:</a:t>
              </a:r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238814" y="3565878"/>
            <a:ext cx="13136885" cy="1790645"/>
            <a:chOff x="22343" y="4550804"/>
            <a:chExt cx="9338090" cy="1790645"/>
          </a:xfrm>
        </p:grpSpPr>
        <p:sp>
          <p:nvSpPr>
            <p:cNvPr id="39" name="Rectángulo 38"/>
            <p:cNvSpPr/>
            <p:nvPr/>
          </p:nvSpPr>
          <p:spPr>
            <a:xfrm>
              <a:off x="22343" y="5018010"/>
              <a:ext cx="9338090" cy="1323439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La plantilla de personal y el organigrama, acorde a  la estructura establecida en los Reglamentos Interiores actualizados; deberá contener la relación del personal de base, de confianza, contratos por honorarios profesionales y/o asimilables a salarios; así como, contratos de personal que deriven de convenios celebrados con Instituciones, Fideicomisos,etc.</a:t>
              </a:r>
            </a:p>
          </p:txBody>
        </p:sp>
        <p:sp>
          <p:nvSpPr>
            <p:cNvPr id="40" name="Rectángulo 39"/>
            <p:cNvSpPr/>
            <p:nvPr/>
          </p:nvSpPr>
          <p:spPr>
            <a:xfrm>
              <a:off x="22343" y="4550804"/>
              <a:ext cx="3245827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V. Recursos Humanos, integrado por:</a:t>
              </a: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238813" y="5588375"/>
            <a:ext cx="13136885" cy="1500396"/>
            <a:chOff x="22341" y="4533277"/>
            <a:chExt cx="9512441" cy="1500396"/>
          </a:xfrm>
        </p:grpSpPr>
        <p:sp>
          <p:nvSpPr>
            <p:cNvPr id="42" name="Rectángulo 41"/>
            <p:cNvSpPr/>
            <p:nvPr/>
          </p:nvSpPr>
          <p:spPr>
            <a:xfrm>
              <a:off x="22343" y="5018010"/>
              <a:ext cx="9512439" cy="1015663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Con base en los Reportes emitidos a través del Sistema Integral de Administración Financiera, el Presupuesto inicial aprobado, variaciones, ejercido, por ejercer, así como el Proyecto de presupuesto anual para el siguiente ejercicio fiscal y respectivo Programa Operativo Anual.</a:t>
              </a:r>
            </a:p>
          </p:txBody>
        </p:sp>
        <p:sp>
          <p:nvSpPr>
            <p:cNvPr id="43" name="Rectángulo 42"/>
            <p:cNvSpPr/>
            <p:nvPr/>
          </p:nvSpPr>
          <p:spPr>
            <a:xfrm>
              <a:off x="22341" y="4533277"/>
              <a:ext cx="4997026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VI. Situación Programática Presupuestal:</a:t>
              </a: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0" y="7384256"/>
            <a:ext cx="13939808" cy="388144"/>
            <a:chOff x="152400" y="7536656"/>
            <a:chExt cx="10147360" cy="388144"/>
          </a:xfrm>
        </p:grpSpPr>
        <p:sp>
          <p:nvSpPr>
            <p:cNvPr id="45" name="CuadroTexto 44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46" name="Rectángulo 45"/>
            <p:cNvSpPr/>
            <p:nvPr/>
          </p:nvSpPr>
          <p:spPr>
            <a:xfrm>
              <a:off x="8991731" y="7536656"/>
              <a:ext cx="130802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14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47" name="Rectángulo 46"/>
          <p:cNvSpPr/>
          <p:nvPr/>
        </p:nvSpPr>
        <p:spPr>
          <a:xfrm>
            <a:off x="122208" y="7417965"/>
            <a:ext cx="7600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Reglamento para Realizar la  Entrega-Recepción de la Administración Pública del Estado de Baja California Sur, Formatos y Anexos; </a:t>
            </a:r>
          </a:p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Lineamientos para la Regulación de los Procesos de Entrega-Recepción, artículos 15 y Apartado: Formatos y Anexos. </a:t>
            </a:r>
            <a:endParaRPr lang="es-MX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28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grpSp>
        <p:nvGrpSpPr>
          <p:cNvPr id="32" name="Grupo 31"/>
          <p:cNvGrpSpPr/>
          <p:nvPr/>
        </p:nvGrpSpPr>
        <p:grpSpPr>
          <a:xfrm>
            <a:off x="290747" y="927907"/>
            <a:ext cx="13136880" cy="1207282"/>
            <a:chOff x="22343" y="4518614"/>
            <a:chExt cx="9512439" cy="1207282"/>
          </a:xfrm>
        </p:grpSpPr>
        <p:sp>
          <p:nvSpPr>
            <p:cNvPr id="33" name="Rectángulo 32"/>
            <p:cNvSpPr/>
            <p:nvPr/>
          </p:nvSpPr>
          <p:spPr>
            <a:xfrm>
              <a:off x="22343" y="5018010"/>
              <a:ext cx="9512439" cy="707886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Relación de Programas y/o Acciones en Proceso y Relación de Programas y/o Acciones terminadas durante la Administración. </a:t>
              </a:r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30350" y="4518614"/>
              <a:ext cx="6920485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VII. Inventario de Programas y/o acciones, integrado por:</a:t>
              </a:r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289848" y="2324476"/>
            <a:ext cx="13137779" cy="869470"/>
            <a:chOff x="21693" y="4548650"/>
            <a:chExt cx="9513089" cy="869470"/>
          </a:xfrm>
        </p:grpSpPr>
        <p:sp>
          <p:nvSpPr>
            <p:cNvPr id="39" name="Rectángulo 38"/>
            <p:cNvSpPr/>
            <p:nvPr/>
          </p:nvSpPr>
          <p:spPr>
            <a:xfrm>
              <a:off x="22343" y="5018010"/>
              <a:ext cx="9512439" cy="400110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Relación de obras </a:t>
              </a:r>
              <a:r>
                <a:rPr lang="es-MX" sz="2000" dirty="0" smtClean="0">
                  <a:latin typeface="HelveticaNeueLT Std Lt" panose="020B0403020202020204" pitchFamily="34" charset="0"/>
                </a:rPr>
                <a:t>en </a:t>
              </a:r>
              <a:r>
                <a:rPr lang="es-MX" sz="2000" dirty="0">
                  <a:latin typeface="HelveticaNeueLT Std Lt" panose="020B0403020202020204" pitchFamily="34" charset="0"/>
                </a:rPr>
                <a:t>proceso, relación de obras y programas concluidos durante el ejercicio. </a:t>
              </a:r>
            </a:p>
          </p:txBody>
        </p:sp>
        <p:sp>
          <p:nvSpPr>
            <p:cNvPr id="43" name="Rectángulo 42"/>
            <p:cNvSpPr/>
            <p:nvPr/>
          </p:nvSpPr>
          <p:spPr>
            <a:xfrm>
              <a:off x="21693" y="4548650"/>
              <a:ext cx="4922089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VIII. Inventario de Obras, integrado por:</a:t>
              </a: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301285" y="3405184"/>
            <a:ext cx="13156443" cy="937397"/>
            <a:chOff x="36678" y="4481390"/>
            <a:chExt cx="9526604" cy="937397"/>
          </a:xfrm>
        </p:grpSpPr>
        <p:sp>
          <p:nvSpPr>
            <p:cNvPr id="45" name="Rectángulo 44"/>
            <p:cNvSpPr/>
            <p:nvPr/>
          </p:nvSpPr>
          <p:spPr>
            <a:xfrm>
              <a:off x="40644" y="5018677"/>
              <a:ext cx="9522638" cy="400110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El marco normativo, el marco de actuación y relación de acuerdos, convenios, contratos y documentos legales. </a:t>
              </a:r>
            </a:p>
          </p:txBody>
        </p:sp>
        <p:sp>
          <p:nvSpPr>
            <p:cNvPr id="46" name="Rectángulo 45"/>
            <p:cNvSpPr/>
            <p:nvPr/>
          </p:nvSpPr>
          <p:spPr>
            <a:xfrm>
              <a:off x="36678" y="4481390"/>
              <a:ext cx="3168024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IX. Marco Normativo, integrado por:</a:t>
              </a:r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0" y="7388171"/>
            <a:ext cx="13817600" cy="399126"/>
            <a:chOff x="0" y="7388171"/>
            <a:chExt cx="13817600" cy="399126"/>
          </a:xfrm>
        </p:grpSpPr>
        <p:grpSp>
          <p:nvGrpSpPr>
            <p:cNvPr id="59" name="Grupo 58"/>
            <p:cNvGrpSpPr/>
            <p:nvPr/>
          </p:nvGrpSpPr>
          <p:grpSpPr>
            <a:xfrm>
              <a:off x="0" y="7388171"/>
              <a:ext cx="13817600" cy="384229"/>
              <a:chOff x="152400" y="7540571"/>
              <a:chExt cx="10058400" cy="384229"/>
            </a:xfrm>
          </p:grpSpPr>
          <p:sp>
            <p:nvSpPr>
              <p:cNvPr id="61" name="CuadroTexto 60"/>
              <p:cNvSpPr txBox="1"/>
              <p:nvPr/>
            </p:nvSpPr>
            <p:spPr>
              <a:xfrm>
                <a:off x="152400" y="7555468"/>
                <a:ext cx="10058400" cy="369332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s-MX" dirty="0"/>
              </a:p>
            </p:txBody>
          </p:sp>
          <p:sp>
            <p:nvSpPr>
              <p:cNvPr id="62" name="Rectángulo 61"/>
              <p:cNvSpPr/>
              <p:nvPr/>
            </p:nvSpPr>
            <p:spPr>
              <a:xfrm>
                <a:off x="9084084" y="7540571"/>
                <a:ext cx="103176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MX" b="1" dirty="0" smtClean="0">
                    <a:solidFill>
                      <a:schemeClr val="bg1">
                        <a:lumMod val="95000"/>
                      </a:schemeClr>
                    </a:solidFill>
                  </a:rPr>
                  <a:t>2015-2021|</a:t>
                </a:r>
                <a:fld id="{F3D1BBCA-C0BE-408C-902F-988E9515062A}" type="slidenum">
                  <a:rPr lang="es-MX" b="1" smtClean="0">
                    <a:solidFill>
                      <a:schemeClr val="bg1">
                        <a:lumMod val="95000"/>
                      </a:schemeClr>
                    </a:solidFill>
                  </a:rPr>
                  <a:t>15</a:t>
                </a:fld>
                <a:endParaRPr lang="es-MX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sp>
          <p:nvSpPr>
            <p:cNvPr id="60" name="Rectángulo 59"/>
            <p:cNvSpPr/>
            <p:nvPr/>
          </p:nvSpPr>
          <p:spPr>
            <a:xfrm>
              <a:off x="122208" y="7417965"/>
              <a:ext cx="76001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Fuente: Reglamento para Realizar la  Entrega-Recepción de la Administración Pública del Estado de Baja California Sur, Formatos y Anexos; </a:t>
              </a:r>
            </a:p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Lineamientos para la Regulación de los Procesos de Entrega-Recepción, artículos 15 y Apartado: Formatos y Anexos. </a:t>
              </a:r>
              <a:endParaRPr lang="es-MX" sz="9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289848" y="4592255"/>
            <a:ext cx="13167880" cy="1246910"/>
            <a:chOff x="30350" y="4127512"/>
            <a:chExt cx="9938421" cy="1246910"/>
          </a:xfrm>
        </p:grpSpPr>
        <p:sp>
          <p:nvSpPr>
            <p:cNvPr id="64" name="Rectángulo 63"/>
            <p:cNvSpPr/>
            <p:nvPr/>
          </p:nvSpPr>
          <p:spPr>
            <a:xfrm>
              <a:off x="30350" y="4666536"/>
              <a:ext cx="9938421" cy="707886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Informe del estado que guardan las observaciones en proceso de atención de auditorías, revisiones y verificaciones, realizadas por los entes fiscalizadores.</a:t>
              </a:r>
            </a:p>
          </p:txBody>
        </p:sp>
        <p:sp>
          <p:nvSpPr>
            <p:cNvPr id="65" name="Rectángulo 64"/>
            <p:cNvSpPr/>
            <p:nvPr/>
          </p:nvSpPr>
          <p:spPr>
            <a:xfrm>
              <a:off x="35524" y="4127512"/>
              <a:ext cx="5329830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 smtClean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X. </a:t>
              </a:r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Auditorías, revisiones y/o verificaciones, integrado por:</a:t>
              </a:r>
            </a:p>
          </p:txBody>
        </p:sp>
      </p:grpSp>
      <p:grpSp>
        <p:nvGrpSpPr>
          <p:cNvPr id="66" name="Grupo 65"/>
          <p:cNvGrpSpPr/>
          <p:nvPr/>
        </p:nvGrpSpPr>
        <p:grpSpPr>
          <a:xfrm>
            <a:off x="306762" y="5978079"/>
            <a:ext cx="13150967" cy="1227212"/>
            <a:chOff x="22343" y="4498684"/>
            <a:chExt cx="9925660" cy="1227212"/>
          </a:xfrm>
        </p:grpSpPr>
        <p:sp>
          <p:nvSpPr>
            <p:cNvPr id="67" name="Rectángulo 66"/>
            <p:cNvSpPr/>
            <p:nvPr/>
          </p:nvSpPr>
          <p:spPr>
            <a:xfrm>
              <a:off x="22343" y="5018010"/>
              <a:ext cx="9925660" cy="707886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sz="2000" dirty="0">
                  <a:latin typeface="HelveticaNeueLT Std Lt" panose="020B0403020202020204" pitchFamily="34" charset="0"/>
                </a:rPr>
                <a:t>Deberá contener un informe sobre el cumplimiento de las obligaciones establecidas en la Ley de Transparencia, así como la relación de solicitudes que se encuentren en trámite  y los requerimientos pendientes de atender.</a:t>
              </a:r>
            </a:p>
          </p:txBody>
        </p:sp>
        <p:sp>
          <p:nvSpPr>
            <p:cNvPr id="68" name="Rectángulo 67"/>
            <p:cNvSpPr/>
            <p:nvPr/>
          </p:nvSpPr>
          <p:spPr>
            <a:xfrm>
              <a:off x="22343" y="4498684"/>
              <a:ext cx="4151764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XI. Transparencia y Acceso a la </a:t>
              </a:r>
              <a:r>
                <a:rPr lang="es-MX" sz="2000" b="1" dirty="0" smtClean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Información:</a:t>
              </a:r>
              <a:endParaRPr lang="es-MX" sz="2000" b="1" dirty="0">
                <a:solidFill>
                  <a:schemeClr val="bg1"/>
                </a:solidFill>
                <a:latin typeface="HelveticaNeueLT Std Lt" panose="020B04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077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o 38"/>
          <p:cNvGrpSpPr/>
          <p:nvPr/>
        </p:nvGrpSpPr>
        <p:grpSpPr>
          <a:xfrm>
            <a:off x="279400" y="2401258"/>
            <a:ext cx="13223239" cy="1437883"/>
            <a:chOff x="30350" y="4151983"/>
            <a:chExt cx="9512439" cy="1437883"/>
          </a:xfrm>
        </p:grpSpPr>
        <p:sp>
          <p:nvSpPr>
            <p:cNvPr id="40" name="Rectángulo 39"/>
            <p:cNvSpPr/>
            <p:nvPr/>
          </p:nvSpPr>
          <p:spPr>
            <a:xfrm>
              <a:off x="30350" y="4666536"/>
              <a:ext cx="9512439" cy="923330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dirty="0">
                  <a:latin typeface="HelveticaNeueLT Std Lt" panose="020B0403020202020204" pitchFamily="34" charset="0"/>
                </a:rPr>
                <a:t>Deberá contener las acciones implementadas en materia de mejora regulatoria, relacionadas con las facultades que por normativa le competen, de conformidad con las disposiciones aplicables.</a:t>
              </a:r>
            </a:p>
          </p:txBody>
        </p:sp>
        <p:sp>
          <p:nvSpPr>
            <p:cNvPr id="41" name="Rectángulo 40"/>
            <p:cNvSpPr/>
            <p:nvPr/>
          </p:nvSpPr>
          <p:spPr>
            <a:xfrm>
              <a:off x="30350" y="4151983"/>
              <a:ext cx="2126652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XIII. Mejora </a:t>
              </a:r>
              <a:r>
                <a:rPr lang="es-MX" sz="2000" b="1" dirty="0" smtClean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Regulatoria:</a:t>
              </a:r>
              <a:endParaRPr lang="es-MX" sz="2000" b="1" dirty="0">
                <a:solidFill>
                  <a:schemeClr val="bg1"/>
                </a:solidFill>
                <a:latin typeface="HelveticaNeueLT Std Lt" panose="020B0403020202020204" pitchFamily="34" charset="0"/>
              </a:endParaRP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0" y="7403068"/>
            <a:ext cx="14032403" cy="369332"/>
            <a:chOff x="1879600" y="7403068"/>
            <a:chExt cx="10214764" cy="369332"/>
          </a:xfrm>
        </p:grpSpPr>
        <p:grpSp>
          <p:nvGrpSpPr>
            <p:cNvPr id="52" name="Grupo 51"/>
            <p:cNvGrpSpPr/>
            <p:nvPr/>
          </p:nvGrpSpPr>
          <p:grpSpPr>
            <a:xfrm>
              <a:off x="1879600" y="7403068"/>
              <a:ext cx="10214764" cy="369332"/>
              <a:chOff x="152400" y="7555468"/>
              <a:chExt cx="10214764" cy="369332"/>
            </a:xfrm>
          </p:grpSpPr>
          <p:sp>
            <p:nvSpPr>
              <p:cNvPr id="53" name="CuadroTexto 52"/>
              <p:cNvSpPr txBox="1"/>
              <p:nvPr/>
            </p:nvSpPr>
            <p:spPr>
              <a:xfrm>
                <a:off x="152400" y="7555468"/>
                <a:ext cx="10058400" cy="369332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endParaRPr lang="es-MX" dirty="0"/>
              </a:p>
            </p:txBody>
          </p:sp>
          <p:sp>
            <p:nvSpPr>
              <p:cNvPr id="54" name="Rectángulo 53"/>
              <p:cNvSpPr/>
              <p:nvPr/>
            </p:nvSpPr>
            <p:spPr>
              <a:xfrm>
                <a:off x="8832770" y="7555468"/>
                <a:ext cx="15343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MX" b="1" dirty="0">
                    <a:solidFill>
                      <a:schemeClr val="bg1">
                        <a:lumMod val="95000"/>
                      </a:schemeClr>
                    </a:solidFill>
                  </a:rPr>
                  <a:t>2015-2021|</a:t>
                </a:r>
                <a:fld id="{8EF86974-E396-4A24-95C3-3125AC1821D4}" type="slidenum">
                  <a:rPr lang="es-MX" b="1">
                    <a:solidFill>
                      <a:schemeClr val="bg1">
                        <a:lumMod val="95000"/>
                      </a:schemeClr>
                    </a:solidFill>
                  </a:rPr>
                  <a:t>16</a:t>
                </a:fld>
                <a:endParaRPr lang="es-MX" b="1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sp>
          <p:nvSpPr>
            <p:cNvPr id="19" name="Rectángulo 18"/>
            <p:cNvSpPr/>
            <p:nvPr/>
          </p:nvSpPr>
          <p:spPr>
            <a:xfrm>
              <a:off x="1955265" y="7403068"/>
              <a:ext cx="76001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Fuente: Reglamento para Realizar la  Entrega-Recepción de la Administración Pública del Estado de Baja California Sur, Formatos y Anexos; </a:t>
              </a:r>
            </a:p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Lineamientos para la Regulación de los Procesos de Entrega-Recepción, artículos 15 y Apartado: Formatos y Anexos. </a:t>
              </a:r>
              <a:endParaRPr lang="es-MX" sz="9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279402" y="3994013"/>
            <a:ext cx="13223244" cy="1151296"/>
            <a:chOff x="22339" y="4513045"/>
            <a:chExt cx="9512443" cy="1151296"/>
          </a:xfrm>
        </p:grpSpPr>
        <p:sp>
          <p:nvSpPr>
            <p:cNvPr id="21" name="Rectángulo 20"/>
            <p:cNvSpPr/>
            <p:nvPr/>
          </p:nvSpPr>
          <p:spPr>
            <a:xfrm>
              <a:off x="22343" y="5018010"/>
              <a:ext cx="9512439" cy="646331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dirty="0">
                  <a:latin typeface="HelveticaNeueLT Std Lt" panose="020B0403020202020204" pitchFamily="34" charset="0"/>
                </a:rPr>
                <a:t>Asuntos que se consideren pertinentes  y/o relevantes, que se encuentren en proceso al término de la gestión. </a:t>
              </a:r>
            </a:p>
          </p:txBody>
        </p:sp>
        <p:sp>
          <p:nvSpPr>
            <p:cNvPr id="22" name="Rectángulo 21"/>
            <p:cNvSpPr/>
            <p:nvPr/>
          </p:nvSpPr>
          <p:spPr>
            <a:xfrm>
              <a:off x="22339" y="4513045"/>
              <a:ext cx="4763310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squar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XIV. Asuntos en trámite, integrado por:</a:t>
              </a: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279403" y="5284258"/>
            <a:ext cx="13223239" cy="1975327"/>
            <a:chOff x="213360" y="4755028"/>
            <a:chExt cx="9512436" cy="1975327"/>
          </a:xfrm>
        </p:grpSpPr>
        <p:sp>
          <p:nvSpPr>
            <p:cNvPr id="24" name="Rectángulo 23"/>
            <p:cNvSpPr/>
            <p:nvPr/>
          </p:nvSpPr>
          <p:spPr>
            <a:xfrm>
              <a:off x="213360" y="5253027"/>
              <a:ext cx="9512436" cy="1477328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MX" dirty="0">
                  <a:latin typeface="HelveticaNeueLT Std Lt" panose="020B0403020202020204" pitchFamily="34" charset="0"/>
                </a:rPr>
                <a:t>Deberá contener los programas, proyectos, compromisos, acciones, asuntos, recursos, información y situación general de la gestión de gobierno que se concluye para  facilitar el proceso de la transición y la toma de decisiones públicas. </a:t>
              </a:r>
              <a:r>
                <a:rPr lang="es-MX" b="1" dirty="0">
                  <a:latin typeface="HelveticaNeueLT Std Lt" panose="020B0403020202020204" pitchFamily="34" charset="0"/>
                </a:rPr>
                <a:t>Es decir </a:t>
              </a:r>
              <a:r>
                <a:rPr lang="es-ES" b="1" dirty="0">
                  <a:latin typeface="HelveticaNeueLT Std Lt" panose="020B0403020202020204" pitchFamily="34" charset="0"/>
                </a:rPr>
                <a:t>deberá contener los principales logros alcanzados en cada uno de los ejes, estrategias y líneas de acción establecidos en el Plan Estatal de Desarrollo 2015 – 2021.</a:t>
              </a:r>
              <a:endParaRPr lang="es-MX" b="1" dirty="0">
                <a:latin typeface="HelveticaNeueLT Std Lt" panose="020B0403020202020204" pitchFamily="34" charset="0"/>
              </a:endParaRPr>
            </a:p>
          </p:txBody>
        </p:sp>
        <p:sp>
          <p:nvSpPr>
            <p:cNvPr id="25" name="Rectángulo 24"/>
            <p:cNvSpPr/>
            <p:nvPr/>
          </p:nvSpPr>
          <p:spPr>
            <a:xfrm>
              <a:off x="213360" y="4755028"/>
              <a:ext cx="6542690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Informe de Rendición de Cuentas (Memoria Sexenal).</a:t>
              </a: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259126" y="877490"/>
            <a:ext cx="13223244" cy="1401375"/>
            <a:chOff x="22343" y="4539965"/>
            <a:chExt cx="9512439" cy="1401375"/>
          </a:xfrm>
        </p:grpSpPr>
        <p:sp>
          <p:nvSpPr>
            <p:cNvPr id="27" name="Rectángulo 26"/>
            <p:cNvSpPr/>
            <p:nvPr/>
          </p:nvSpPr>
          <p:spPr>
            <a:xfrm>
              <a:off x="22343" y="5018010"/>
              <a:ext cx="9512439" cy="923330"/>
            </a:xfrm>
            <a:prstGeom prst="rect">
              <a:avLst/>
            </a:prstGeom>
            <a:ln>
              <a:solidFill>
                <a:srgbClr val="98AEB9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s-ES" dirty="0">
                  <a:latin typeface="HelveticaNeueLT Std Lt" panose="020B0403020202020204" pitchFamily="34" charset="0"/>
                </a:rPr>
                <a:t>La relación soporte de los datos e información proporcionados, relacionados con las facultades que por normatividad le competan, de conformidad con las disposiciones aplicables.</a:t>
              </a:r>
              <a:endParaRPr lang="es-MX" dirty="0">
                <a:latin typeface="HelveticaNeueLT Std Lt" panose="020B0403020202020204" pitchFamily="34" charset="0"/>
              </a:endParaRPr>
            </a:p>
          </p:txBody>
        </p:sp>
        <p:sp>
          <p:nvSpPr>
            <p:cNvPr id="29" name="Rectángulo 28"/>
            <p:cNvSpPr/>
            <p:nvPr/>
          </p:nvSpPr>
          <p:spPr>
            <a:xfrm>
              <a:off x="22343" y="4539965"/>
              <a:ext cx="3462122" cy="400110"/>
            </a:xfrm>
            <a:prstGeom prst="rect">
              <a:avLst/>
            </a:prstGeom>
            <a:solidFill>
              <a:srgbClr val="CC6600"/>
            </a:solidFill>
          </p:spPr>
          <p:txBody>
            <a:bodyPr wrap="none">
              <a:spAutoFit/>
            </a:bodyPr>
            <a:lstStyle/>
            <a:p>
              <a:pPr algn="just"/>
              <a:r>
                <a:rPr lang="es-MX" sz="2000" b="1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XII. Archivos, integrado por:</a:t>
              </a:r>
            </a:p>
          </p:txBody>
        </p:sp>
      </p:grp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68359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588316" y="956208"/>
            <a:ext cx="8848981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 smtClean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Memoria Sexenal</a:t>
            </a:r>
          </a:p>
        </p:txBody>
      </p:sp>
      <p:grpSp>
        <p:nvGrpSpPr>
          <p:cNvPr id="52" name="Grupo 51"/>
          <p:cNvGrpSpPr/>
          <p:nvPr/>
        </p:nvGrpSpPr>
        <p:grpSpPr>
          <a:xfrm>
            <a:off x="0" y="7403068"/>
            <a:ext cx="14082213" cy="369332"/>
            <a:chOff x="152400" y="7555468"/>
            <a:chExt cx="10251023" cy="369332"/>
          </a:xfrm>
        </p:grpSpPr>
        <p:sp>
          <p:nvSpPr>
            <p:cNvPr id="53" name="CuadroTexto 52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869029" y="7555468"/>
              <a:ext cx="15343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17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588316" y="1900313"/>
            <a:ext cx="124876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HelveticaNeueLT Std Lt" panose="020B0403020202020204" pitchFamily="34" charset="0"/>
              </a:rPr>
              <a:t>La </a:t>
            </a:r>
            <a:r>
              <a:rPr lang="es-MX" sz="2800" b="1" dirty="0">
                <a:latin typeface="HelveticaNeueLT Std Lt" panose="020B0403020202020204" pitchFamily="34" charset="0"/>
              </a:rPr>
              <a:t>Memoria Sexenal </a:t>
            </a:r>
            <a:r>
              <a:rPr lang="es-MX" sz="2800" dirty="0">
                <a:latin typeface="HelveticaNeueLT Std Lt" panose="020B0403020202020204" pitchFamily="34" charset="0"/>
              </a:rPr>
              <a:t>consiste en el compendio ejecutivo que contendrá </a:t>
            </a:r>
            <a:r>
              <a:rPr lang="es-MX" sz="2800" b="1" dirty="0">
                <a:latin typeface="HelveticaNeueLT Std Lt" panose="020B0403020202020204" pitchFamily="34" charset="0"/>
              </a:rPr>
              <a:t>los principales logros alcanzados en cada uno de los ejes, estrategias y líneas de acción </a:t>
            </a:r>
            <a:r>
              <a:rPr lang="es-MX" sz="2800" dirty="0">
                <a:latin typeface="HelveticaNeueLT Std Lt" panose="020B0403020202020204" pitchFamily="34" charset="0"/>
              </a:rPr>
              <a:t>establecidos en el Plan Estatal de Desarrollo 2015 – 2021; así como la atención a los compromisos relevantes adquiridos ante la ciudadanía por parte del Ejecutivo Estatal, y será elaborada por la Oficina de Planeación, Evaluación y Promoción de Políticas Públicas.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64613" y="7472318"/>
            <a:ext cx="445827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Lineamientos para la Regulación de los Procesos de Entrega-Recepción.</a:t>
            </a:r>
            <a:endParaRPr lang="es-MX" sz="900" dirty="0">
              <a:solidFill>
                <a:schemeClr val="bg1"/>
              </a:solidFill>
            </a:endParaRPr>
          </a:p>
        </p:txBody>
      </p:sp>
      <p:pic>
        <p:nvPicPr>
          <p:cNvPr id="3074" name="Picture 2" descr="Organizar archivos y carpetas para trabajo en gru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403" y="4297680"/>
            <a:ext cx="4203569" cy="310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35149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563880" y="889780"/>
            <a:ext cx="8848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VII. </a:t>
            </a:r>
            <a:r>
              <a:rPr lang="es-MX" sz="3200" b="1" dirty="0">
                <a:latin typeface="HelveticaNeueLT Std Lt" panose="020B0403020202020204" pitchFamily="34" charset="0"/>
              </a:rPr>
              <a:t>Libros Blancos</a:t>
            </a:r>
            <a:r>
              <a:rPr lang="es-MX" sz="3200" dirty="0">
                <a:latin typeface="HelveticaNeueLT Std Lt" panose="020B0403020202020204" pitchFamily="34" charset="0"/>
              </a:rPr>
              <a:t> </a:t>
            </a:r>
            <a:r>
              <a:rPr lang="es-MX" sz="3200" b="1" dirty="0">
                <a:latin typeface="HelveticaNeueLT Std Lt" panose="020B0403020202020204" pitchFamily="34" charset="0"/>
              </a:rPr>
              <a:t>y Memorias Documentales</a:t>
            </a:r>
            <a:endParaRPr lang="es-MX" sz="3200" b="1" dirty="0">
              <a:latin typeface="HelveticaNeueLT Std Lt" panose="020B04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upo 51"/>
          <p:cNvGrpSpPr/>
          <p:nvPr/>
        </p:nvGrpSpPr>
        <p:grpSpPr>
          <a:xfrm>
            <a:off x="0" y="7403068"/>
            <a:ext cx="14063026" cy="369332"/>
            <a:chOff x="48173" y="7555468"/>
            <a:chExt cx="10343134" cy="369332"/>
          </a:xfrm>
        </p:grpSpPr>
        <p:sp>
          <p:nvSpPr>
            <p:cNvPr id="53" name="CuadroTexto 52"/>
            <p:cNvSpPr txBox="1"/>
            <p:nvPr/>
          </p:nvSpPr>
          <p:spPr>
            <a:xfrm>
              <a:off x="48173" y="7555468"/>
              <a:ext cx="10162627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856913" y="7555468"/>
              <a:ext cx="15343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18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563880" y="1811939"/>
            <a:ext cx="127101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HelveticaNeueLT Std Lt" panose="020B0403020202020204" pitchFamily="34" charset="0"/>
              </a:rPr>
              <a:t>Las Dependencias y Entidades, integrarán los Libros Blancos y/o Memorias Documentales </a:t>
            </a:r>
            <a:r>
              <a:rPr lang="es-MX" sz="2800" u="sng" dirty="0">
                <a:latin typeface="HelveticaNeueLT Std Lt" panose="020B0403020202020204" pitchFamily="34" charset="0"/>
              </a:rPr>
              <a:t>previa aprobación</a:t>
            </a:r>
            <a:r>
              <a:rPr lang="es-MX" sz="2800" dirty="0">
                <a:latin typeface="HelveticaNeueLT Std Lt" panose="020B0403020202020204" pitchFamily="34" charset="0"/>
              </a:rPr>
              <a:t> por parte del Ejecutivo Estatal,  en los cuales </a:t>
            </a:r>
            <a:r>
              <a:rPr lang="es-MX" sz="2800" b="1" dirty="0">
                <a:latin typeface="HelveticaNeueLT Std Lt" panose="020B0403020202020204" pitchFamily="34" charset="0"/>
              </a:rPr>
              <a:t>resaltarán las acciones de los programas, proyectos, políticas públicas y otras acciones gubernamentales</a:t>
            </a:r>
            <a:r>
              <a:rPr lang="es-MX" sz="2800" dirty="0">
                <a:latin typeface="HelveticaNeueLT Std Lt" panose="020B0403020202020204" pitchFamily="34" charset="0"/>
              </a:rPr>
              <a:t>. </a:t>
            </a:r>
          </a:p>
        </p:txBody>
      </p:sp>
      <p:pic>
        <p:nvPicPr>
          <p:cNvPr id="4098" name="Picture 2" descr="Banco de imáge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650" y="3627822"/>
            <a:ext cx="4892233" cy="36691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upo 13" descr="Forma de línea de tiempo con círculos">
            <a:extLst>
              <a:ext uri="{FF2B5EF4-FFF2-40B4-BE49-F238E27FC236}">
                <a16:creationId xmlns:a16="http://schemas.microsoft.com/office/drawing/2014/main" id="{445AC44E-1E9A-4ECD-A070-2F1C1B6C9B16}"/>
              </a:ext>
            </a:extLst>
          </p:cNvPr>
          <p:cNvGrpSpPr/>
          <p:nvPr/>
        </p:nvGrpSpPr>
        <p:grpSpPr>
          <a:xfrm rot="16200000">
            <a:off x="1585363" y="5120601"/>
            <a:ext cx="2792049" cy="468534"/>
            <a:chOff x="734448" y="5329238"/>
            <a:chExt cx="2159566" cy="360105"/>
          </a:xfrm>
        </p:grpSpPr>
        <p:sp>
          <p:nvSpPr>
            <p:cNvPr id="15" name="Forma libre 146">
              <a:extLst>
                <a:ext uri="{FF2B5EF4-FFF2-40B4-BE49-F238E27FC236}">
                  <a16:creationId xmlns:a16="http://schemas.microsoft.com/office/drawing/2014/main" id="{56907E61-3CD4-49D1-A2EA-8BE39EFF10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34448" y="5329239"/>
              <a:ext cx="157163" cy="157163"/>
            </a:xfrm>
            <a:custGeom>
              <a:avLst/>
              <a:gdLst>
                <a:gd name="T0" fmla="*/ 48 w 50"/>
                <a:gd name="T1" fmla="*/ 25 h 50"/>
                <a:gd name="T2" fmla="*/ 46 w 50"/>
                <a:gd name="T3" fmla="*/ 25 h 50"/>
                <a:gd name="T4" fmla="*/ 39 w 50"/>
                <a:gd name="T5" fmla="*/ 40 h 50"/>
                <a:gd name="T6" fmla="*/ 25 w 50"/>
                <a:gd name="T7" fmla="*/ 46 h 50"/>
                <a:gd name="T8" fmla="*/ 10 w 50"/>
                <a:gd name="T9" fmla="*/ 40 h 50"/>
                <a:gd name="T10" fmla="*/ 4 w 50"/>
                <a:gd name="T11" fmla="*/ 25 h 50"/>
                <a:gd name="T12" fmla="*/ 10 w 50"/>
                <a:gd name="T13" fmla="*/ 10 h 50"/>
                <a:gd name="T14" fmla="*/ 25 w 50"/>
                <a:gd name="T15" fmla="*/ 4 h 50"/>
                <a:gd name="T16" fmla="*/ 39 w 50"/>
                <a:gd name="T17" fmla="*/ 10 h 50"/>
                <a:gd name="T18" fmla="*/ 46 w 50"/>
                <a:gd name="T19" fmla="*/ 25 h 50"/>
                <a:gd name="T20" fmla="*/ 48 w 50"/>
                <a:gd name="T21" fmla="*/ 25 h 50"/>
                <a:gd name="T22" fmla="*/ 50 w 50"/>
                <a:gd name="T23" fmla="*/ 25 h 50"/>
                <a:gd name="T24" fmla="*/ 25 w 50"/>
                <a:gd name="T25" fmla="*/ 0 h 50"/>
                <a:gd name="T26" fmla="*/ 0 w 50"/>
                <a:gd name="T27" fmla="*/ 25 h 50"/>
                <a:gd name="T28" fmla="*/ 25 w 50"/>
                <a:gd name="T29" fmla="*/ 50 h 50"/>
                <a:gd name="T30" fmla="*/ 50 w 50"/>
                <a:gd name="T31" fmla="*/ 25 h 50"/>
                <a:gd name="T32" fmla="*/ 48 w 50"/>
                <a:gd name="T33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50">
                  <a:moveTo>
                    <a:pt x="48" y="25"/>
                  </a:moveTo>
                  <a:cubicBezTo>
                    <a:pt x="46" y="25"/>
                    <a:pt x="46" y="25"/>
                    <a:pt x="46" y="25"/>
                  </a:cubicBezTo>
                  <a:cubicBezTo>
                    <a:pt x="46" y="31"/>
                    <a:pt x="43" y="36"/>
                    <a:pt x="39" y="40"/>
                  </a:cubicBezTo>
                  <a:cubicBezTo>
                    <a:pt x="36" y="44"/>
                    <a:pt x="30" y="46"/>
                    <a:pt x="25" y="46"/>
                  </a:cubicBezTo>
                  <a:cubicBezTo>
                    <a:pt x="19" y="46"/>
                    <a:pt x="14" y="44"/>
                    <a:pt x="10" y="40"/>
                  </a:cubicBezTo>
                  <a:cubicBezTo>
                    <a:pt x="6" y="36"/>
                    <a:pt x="4" y="31"/>
                    <a:pt x="4" y="25"/>
                  </a:cubicBezTo>
                  <a:cubicBezTo>
                    <a:pt x="4" y="19"/>
                    <a:pt x="6" y="14"/>
                    <a:pt x="10" y="10"/>
                  </a:cubicBezTo>
                  <a:cubicBezTo>
                    <a:pt x="14" y="6"/>
                    <a:pt x="19" y="4"/>
                    <a:pt x="25" y="4"/>
                  </a:cubicBezTo>
                  <a:cubicBezTo>
                    <a:pt x="30" y="4"/>
                    <a:pt x="36" y="6"/>
                    <a:pt x="39" y="10"/>
                  </a:cubicBezTo>
                  <a:cubicBezTo>
                    <a:pt x="43" y="14"/>
                    <a:pt x="46" y="19"/>
                    <a:pt x="46" y="25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0" y="25"/>
                    <a:pt x="50" y="25"/>
                    <a:pt x="50" y="25"/>
                  </a:cubicBezTo>
                  <a:cubicBezTo>
                    <a:pt x="50" y="11"/>
                    <a:pt x="38" y="0"/>
                    <a:pt x="25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8" y="50"/>
                    <a:pt x="50" y="39"/>
                    <a:pt x="50" y="25"/>
                  </a:cubicBezTo>
                  <a:lnTo>
                    <a:pt x="48" y="2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16" name="Forma libre 147">
              <a:extLst>
                <a:ext uri="{FF2B5EF4-FFF2-40B4-BE49-F238E27FC236}">
                  <a16:creationId xmlns:a16="http://schemas.microsoft.com/office/drawing/2014/main" id="{0103CD4C-EDDE-4D83-A553-6307C2C114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851" y="5329238"/>
              <a:ext cx="157163" cy="157163"/>
            </a:xfrm>
            <a:custGeom>
              <a:avLst/>
              <a:gdLst>
                <a:gd name="T0" fmla="*/ 48 w 50"/>
                <a:gd name="T1" fmla="*/ 25 h 50"/>
                <a:gd name="T2" fmla="*/ 46 w 50"/>
                <a:gd name="T3" fmla="*/ 25 h 50"/>
                <a:gd name="T4" fmla="*/ 40 w 50"/>
                <a:gd name="T5" fmla="*/ 40 h 50"/>
                <a:gd name="T6" fmla="*/ 25 w 50"/>
                <a:gd name="T7" fmla="*/ 46 h 50"/>
                <a:gd name="T8" fmla="*/ 10 w 50"/>
                <a:gd name="T9" fmla="*/ 40 h 50"/>
                <a:gd name="T10" fmla="*/ 4 w 50"/>
                <a:gd name="T11" fmla="*/ 25 h 50"/>
                <a:gd name="T12" fmla="*/ 10 w 50"/>
                <a:gd name="T13" fmla="*/ 10 h 50"/>
                <a:gd name="T14" fmla="*/ 25 w 50"/>
                <a:gd name="T15" fmla="*/ 4 h 50"/>
                <a:gd name="T16" fmla="*/ 40 w 50"/>
                <a:gd name="T17" fmla="*/ 10 h 50"/>
                <a:gd name="T18" fmla="*/ 46 w 50"/>
                <a:gd name="T19" fmla="*/ 25 h 50"/>
                <a:gd name="T20" fmla="*/ 48 w 50"/>
                <a:gd name="T21" fmla="*/ 25 h 50"/>
                <a:gd name="T22" fmla="*/ 50 w 50"/>
                <a:gd name="T23" fmla="*/ 25 h 50"/>
                <a:gd name="T24" fmla="*/ 25 w 50"/>
                <a:gd name="T25" fmla="*/ 0 h 50"/>
                <a:gd name="T26" fmla="*/ 0 w 50"/>
                <a:gd name="T27" fmla="*/ 25 h 50"/>
                <a:gd name="T28" fmla="*/ 25 w 50"/>
                <a:gd name="T29" fmla="*/ 50 h 50"/>
                <a:gd name="T30" fmla="*/ 50 w 50"/>
                <a:gd name="T31" fmla="*/ 25 h 50"/>
                <a:gd name="T32" fmla="*/ 48 w 50"/>
                <a:gd name="T33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50">
                  <a:moveTo>
                    <a:pt x="48" y="25"/>
                  </a:moveTo>
                  <a:cubicBezTo>
                    <a:pt x="46" y="25"/>
                    <a:pt x="46" y="25"/>
                    <a:pt x="46" y="25"/>
                  </a:cubicBezTo>
                  <a:cubicBezTo>
                    <a:pt x="46" y="31"/>
                    <a:pt x="44" y="36"/>
                    <a:pt x="40" y="40"/>
                  </a:cubicBezTo>
                  <a:cubicBezTo>
                    <a:pt x="36" y="44"/>
                    <a:pt x="31" y="46"/>
                    <a:pt x="25" y="46"/>
                  </a:cubicBezTo>
                  <a:cubicBezTo>
                    <a:pt x="19" y="46"/>
                    <a:pt x="14" y="44"/>
                    <a:pt x="10" y="40"/>
                  </a:cubicBezTo>
                  <a:cubicBezTo>
                    <a:pt x="6" y="36"/>
                    <a:pt x="4" y="31"/>
                    <a:pt x="4" y="25"/>
                  </a:cubicBezTo>
                  <a:cubicBezTo>
                    <a:pt x="4" y="19"/>
                    <a:pt x="6" y="14"/>
                    <a:pt x="10" y="10"/>
                  </a:cubicBezTo>
                  <a:cubicBezTo>
                    <a:pt x="14" y="6"/>
                    <a:pt x="19" y="4"/>
                    <a:pt x="25" y="4"/>
                  </a:cubicBezTo>
                  <a:cubicBezTo>
                    <a:pt x="31" y="4"/>
                    <a:pt x="36" y="6"/>
                    <a:pt x="40" y="10"/>
                  </a:cubicBezTo>
                  <a:cubicBezTo>
                    <a:pt x="44" y="14"/>
                    <a:pt x="46" y="19"/>
                    <a:pt x="46" y="25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0" y="25"/>
                    <a:pt x="50" y="25"/>
                    <a:pt x="50" y="25"/>
                  </a:cubicBezTo>
                  <a:cubicBezTo>
                    <a:pt x="50" y="11"/>
                    <a:pt x="39" y="0"/>
                    <a:pt x="25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9" y="50"/>
                    <a:pt x="50" y="39"/>
                    <a:pt x="50" y="25"/>
                  </a:cubicBezTo>
                  <a:lnTo>
                    <a:pt x="48" y="2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17" name="Rectángulo 148">
              <a:extLst>
                <a:ext uri="{FF2B5EF4-FFF2-40B4-BE49-F238E27FC236}">
                  <a16:creationId xmlns:a16="http://schemas.microsoft.com/office/drawing/2014/main" id="{1F76FC4E-8C96-4955-A44C-80AB978CC6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613" y="5379824"/>
              <a:ext cx="1848414" cy="351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19" name="Forma libre 156">
              <a:extLst>
                <a:ext uri="{FF2B5EF4-FFF2-40B4-BE49-F238E27FC236}">
                  <a16:creationId xmlns:a16="http://schemas.microsoft.com/office/drawing/2014/main" id="{A7D5934E-5838-4792-BAB2-4FA1ECD7D3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976" y="5440105"/>
              <a:ext cx="12700" cy="249238"/>
            </a:xfrm>
            <a:custGeom>
              <a:avLst/>
              <a:gdLst>
                <a:gd name="T0" fmla="*/ 8 w 8"/>
                <a:gd name="T1" fmla="*/ 157 h 157"/>
                <a:gd name="T2" fmla="*/ 8 w 8"/>
                <a:gd name="T3" fmla="*/ 0 h 157"/>
                <a:gd name="T4" fmla="*/ 0 w 8"/>
                <a:gd name="T5" fmla="*/ 0 h 157"/>
                <a:gd name="T6" fmla="*/ 0 w 8"/>
                <a:gd name="T7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57">
                  <a:moveTo>
                    <a:pt x="8" y="157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0" name="Rectángulo 163">
              <a:extLst>
                <a:ext uri="{FF2B5EF4-FFF2-40B4-BE49-F238E27FC236}">
                  <a16:creationId xmlns:a16="http://schemas.microsoft.com/office/drawing/2014/main" id="{56C18A6F-AE66-41CB-8B73-74F9FFBD44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3788" y="5408613"/>
              <a:ext cx="12700" cy="249238"/>
            </a:xfrm>
            <a:prstGeom prst="rect">
              <a:avLst/>
            </a:prstGeom>
            <a:solidFill>
              <a:srgbClr val="B3B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1" name="Forma libre 164">
              <a:extLst>
                <a:ext uri="{FF2B5EF4-FFF2-40B4-BE49-F238E27FC236}">
                  <a16:creationId xmlns:a16="http://schemas.microsoft.com/office/drawing/2014/main" id="{62528F4A-4E2C-4153-84BA-BA7F8EC487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788" y="5408613"/>
              <a:ext cx="12700" cy="249238"/>
            </a:xfrm>
            <a:custGeom>
              <a:avLst/>
              <a:gdLst>
                <a:gd name="T0" fmla="*/ 8 w 8"/>
                <a:gd name="T1" fmla="*/ 157 h 157"/>
                <a:gd name="T2" fmla="*/ 8 w 8"/>
                <a:gd name="T3" fmla="*/ 0 h 157"/>
                <a:gd name="T4" fmla="*/ 0 w 8"/>
                <a:gd name="T5" fmla="*/ 0 h 157"/>
                <a:gd name="T6" fmla="*/ 0 w 8"/>
                <a:gd name="T7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57">
                  <a:moveTo>
                    <a:pt x="8" y="157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4" name="Elipse 153">
              <a:extLst>
                <a:ext uri="{FF2B5EF4-FFF2-40B4-BE49-F238E27FC236}">
                  <a16:creationId xmlns:a16="http://schemas.microsoft.com/office/drawing/2014/main" id="{01715FF7-C88F-4787-A33E-853ABCC08B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651" y="5335588"/>
              <a:ext cx="146050" cy="14446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6" name="Elipse 161">
              <a:extLst>
                <a:ext uri="{FF2B5EF4-FFF2-40B4-BE49-F238E27FC236}">
                  <a16:creationId xmlns:a16="http://schemas.microsoft.com/office/drawing/2014/main" id="{67152FCF-215C-46DB-8496-4A18A6A1E3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8701" y="5335588"/>
              <a:ext cx="144463" cy="14446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pic>
        <p:nvPicPr>
          <p:cNvPr id="29" name="Picture 4" descr="Libro PNG by TrianaGomezLovato on Deviant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927" y="4440822"/>
            <a:ext cx="546302" cy="513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upo 5"/>
          <p:cNvGrpSpPr/>
          <p:nvPr/>
        </p:nvGrpSpPr>
        <p:grpSpPr>
          <a:xfrm>
            <a:off x="3248366" y="5375343"/>
            <a:ext cx="3715931" cy="967976"/>
            <a:chOff x="2864354" y="3473162"/>
            <a:chExt cx="3715931" cy="967976"/>
          </a:xfrm>
        </p:grpSpPr>
        <p:sp>
          <p:nvSpPr>
            <p:cNvPr id="31" name="Rectángulo 30"/>
            <p:cNvSpPr/>
            <p:nvPr/>
          </p:nvSpPr>
          <p:spPr>
            <a:xfrm>
              <a:off x="2864354" y="3473162"/>
              <a:ext cx="3715931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2800" b="1" dirty="0">
                  <a:latin typeface="HelveticaNeueLT Std Lt" panose="020B0403020202020204" pitchFamily="34" charset="0"/>
                </a:rPr>
                <a:t>Memorias Documentales</a:t>
              </a:r>
              <a:endParaRPr lang="es-MX" sz="28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2" name="Picture 2" descr="Carpeta con base de datos de servidores | Vector Premium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88"/>
            <a:stretch/>
          </p:blipFill>
          <p:spPr bwMode="auto">
            <a:xfrm>
              <a:off x="5342824" y="3735409"/>
              <a:ext cx="663866" cy="5630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Forma libre 160">
              <a:extLst>
                <a:ext uri="{FF2B5EF4-FFF2-40B4-BE49-F238E27FC236}">
                  <a16:creationId xmlns:a16="http://schemas.microsoft.com/office/drawing/2014/main" id="{72FFA2D2-E8E9-4E1F-96CD-79400DB6E0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072206" y="4155109"/>
              <a:ext cx="27736" cy="544321"/>
            </a:xfrm>
            <a:custGeom>
              <a:avLst/>
              <a:gdLst>
                <a:gd name="T0" fmla="*/ 0 w 8"/>
                <a:gd name="T1" fmla="*/ 0 h 157"/>
                <a:gd name="T2" fmla="*/ 0 w 8"/>
                <a:gd name="T3" fmla="*/ 157 h 157"/>
                <a:gd name="T4" fmla="*/ 8 w 8"/>
                <a:gd name="T5" fmla="*/ 157 h 157"/>
                <a:gd name="T6" fmla="*/ 8 w 8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57">
                  <a:moveTo>
                    <a:pt x="0" y="0"/>
                  </a:moveTo>
                  <a:lnTo>
                    <a:pt x="0" y="157"/>
                  </a:lnTo>
                  <a:lnTo>
                    <a:pt x="8" y="157"/>
                  </a:lnTo>
                  <a:lnTo>
                    <a:pt x="8" y="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1600" dirty="0"/>
            </a:p>
          </p:txBody>
        </p:sp>
      </p:grpSp>
      <p:sp>
        <p:nvSpPr>
          <p:cNvPr id="35" name="Rectángulo 34"/>
          <p:cNvSpPr/>
          <p:nvPr/>
        </p:nvSpPr>
        <p:spPr>
          <a:xfrm>
            <a:off x="2755382" y="4364136"/>
            <a:ext cx="32311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latin typeface="HelveticaNeueLT Std Lt" panose="020B0403020202020204" pitchFamily="34" charset="0"/>
              </a:rPr>
              <a:t>Libros Blancos </a:t>
            </a:r>
            <a:endParaRPr lang="es-MX" sz="2800" b="1" dirty="0">
              <a:latin typeface="HelveticaNeueLT Std Lt" panose="020B04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orma libre 160">
            <a:extLst>
              <a:ext uri="{FF2B5EF4-FFF2-40B4-BE49-F238E27FC236}">
                <a16:creationId xmlns:a16="http://schemas.microsoft.com/office/drawing/2014/main" id="{72FFA2D2-E8E9-4E1F-96CD-79400DB6E0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 rot="5400000">
            <a:off x="5327536" y="4566374"/>
            <a:ext cx="27736" cy="544321"/>
          </a:xfrm>
          <a:custGeom>
            <a:avLst/>
            <a:gdLst>
              <a:gd name="T0" fmla="*/ 0 w 8"/>
              <a:gd name="T1" fmla="*/ 0 h 157"/>
              <a:gd name="T2" fmla="*/ 0 w 8"/>
              <a:gd name="T3" fmla="*/ 157 h 157"/>
              <a:gd name="T4" fmla="*/ 8 w 8"/>
              <a:gd name="T5" fmla="*/ 157 h 157"/>
              <a:gd name="T6" fmla="*/ 8 w 8"/>
              <a:gd name="T7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" h="157">
                <a:moveTo>
                  <a:pt x="0" y="0"/>
                </a:moveTo>
                <a:lnTo>
                  <a:pt x="0" y="157"/>
                </a:lnTo>
                <a:lnTo>
                  <a:pt x="8" y="157"/>
                </a:lnTo>
                <a:lnTo>
                  <a:pt x="8" y="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es-ES" sz="1600" dirty="0"/>
          </a:p>
        </p:txBody>
      </p:sp>
      <p:sp>
        <p:nvSpPr>
          <p:cNvPr id="27" name="Rectángulo 26"/>
          <p:cNvSpPr/>
          <p:nvPr/>
        </p:nvSpPr>
        <p:spPr>
          <a:xfrm>
            <a:off x="0" y="7487877"/>
            <a:ext cx="841608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</a:t>
            </a:r>
            <a:r>
              <a:rPr lang="es-MX" sz="8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 de  Lineamientos para la Elaboración e Integración de Libros Blancos y Memorias Documentales de la Administración Pública Estatal de Baja California Sur</a:t>
            </a:r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MX" sz="900" dirty="0">
              <a:solidFill>
                <a:schemeClr val="bg1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398297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upo 51"/>
          <p:cNvGrpSpPr/>
          <p:nvPr/>
        </p:nvGrpSpPr>
        <p:grpSpPr>
          <a:xfrm>
            <a:off x="0" y="7403068"/>
            <a:ext cx="14139083" cy="369332"/>
            <a:chOff x="152400" y="7555468"/>
            <a:chExt cx="10292421" cy="369332"/>
          </a:xfrm>
        </p:grpSpPr>
        <p:sp>
          <p:nvSpPr>
            <p:cNvPr id="53" name="CuadroTexto 52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910427" y="7555468"/>
              <a:ext cx="15343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19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31" name="Rectángulo 30"/>
          <p:cNvSpPr/>
          <p:nvPr/>
        </p:nvSpPr>
        <p:spPr>
          <a:xfrm>
            <a:off x="335280" y="882877"/>
            <a:ext cx="13152585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VIII.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Etapas de integración de la información para el proceso por término e inicio del ejercicio constitucional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35280" y="2272969"/>
            <a:ext cx="12984945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700" dirty="0">
                <a:latin typeface="HelveticaNeueLT Std L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integración de la información, se realizará en </a:t>
            </a:r>
            <a:r>
              <a:rPr lang="es-MX" sz="2700" b="1" dirty="0">
                <a:latin typeface="HelveticaNeueLT Std L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tres etapas, </a:t>
            </a:r>
            <a:r>
              <a:rPr lang="es-MX" sz="2700" dirty="0">
                <a:latin typeface="HelveticaNeueLT Std L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conforme a lo siguiente: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379945" y="3079639"/>
            <a:ext cx="2255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>
                <a:latin typeface="Helvetica" pitchFamily="50" charset="0"/>
              </a:rPr>
              <a:t>Primera Etapa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6006772" y="3061060"/>
            <a:ext cx="24064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>
                <a:latin typeface="Helvetica" pitchFamily="50" charset="0"/>
              </a:rPr>
              <a:t>Segunda Etapa</a:t>
            </a:r>
          </a:p>
        </p:txBody>
      </p:sp>
      <p:sp>
        <p:nvSpPr>
          <p:cNvPr id="58" name="Rectángulo 57"/>
          <p:cNvSpPr/>
          <p:nvPr/>
        </p:nvSpPr>
        <p:spPr>
          <a:xfrm>
            <a:off x="10765886" y="3115819"/>
            <a:ext cx="21974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>
                <a:latin typeface="Helvetica" pitchFamily="50" charset="0"/>
              </a:rPr>
              <a:t>Tercera Etapa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167641" y="3595162"/>
            <a:ext cx="13376402" cy="3472748"/>
            <a:chOff x="2162517" y="3595162"/>
            <a:chExt cx="9489587" cy="2895477"/>
          </a:xfrm>
        </p:grpSpPr>
        <p:grpSp>
          <p:nvGrpSpPr>
            <p:cNvPr id="8" name="Grupo 7"/>
            <p:cNvGrpSpPr/>
            <p:nvPr/>
          </p:nvGrpSpPr>
          <p:grpSpPr>
            <a:xfrm>
              <a:off x="2162517" y="5363236"/>
              <a:ext cx="9489587" cy="1127397"/>
              <a:chOff x="298682" y="5023828"/>
              <a:chExt cx="9489587" cy="905157"/>
            </a:xfrm>
          </p:grpSpPr>
          <p:sp>
            <p:nvSpPr>
              <p:cNvPr id="56" name="Google Shape;1638;p31"/>
              <p:cNvSpPr/>
              <p:nvPr/>
            </p:nvSpPr>
            <p:spPr>
              <a:xfrm>
                <a:off x="298682" y="5023828"/>
                <a:ext cx="2918770" cy="905157"/>
              </a:xfrm>
              <a:prstGeom prst="rect">
                <a:avLst/>
              </a:prstGeom>
              <a:gradFill flip="none" rotWithShape="1">
                <a:gsLst>
                  <a:gs pos="0">
                    <a:srgbClr val="FA974C">
                      <a:tint val="66000"/>
                      <a:satMod val="160000"/>
                    </a:srgbClr>
                  </a:gs>
                  <a:gs pos="50000">
                    <a:srgbClr val="FA974C">
                      <a:tint val="44500"/>
                      <a:satMod val="160000"/>
                    </a:srgbClr>
                  </a:gs>
                  <a:gs pos="100000">
                    <a:srgbClr val="FA974C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  <a:ln w="76200" cap="flat" cmpd="sng">
                <a:noFill/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just"/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Deberá estar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registrada en el Sistema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, dentro de los primeros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15 días naturales del mes de enero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del sexto año de gobierno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.</a:t>
                </a:r>
                <a:endParaRPr lang="es-MX" dirty="0"/>
              </a:p>
            </p:txBody>
          </p:sp>
          <p:sp>
            <p:nvSpPr>
              <p:cNvPr id="59" name="Google Shape;1638;p31"/>
              <p:cNvSpPr/>
              <p:nvPr/>
            </p:nvSpPr>
            <p:spPr>
              <a:xfrm>
                <a:off x="3709970" y="5063431"/>
                <a:ext cx="2890328" cy="865554"/>
              </a:xfrm>
              <a:prstGeom prst="rect">
                <a:avLst/>
              </a:prstGeom>
              <a:gradFill flip="none" rotWithShape="1">
                <a:gsLst>
                  <a:gs pos="0">
                    <a:srgbClr val="92D050">
                      <a:tint val="66000"/>
                      <a:satMod val="160000"/>
                    </a:srgbClr>
                  </a:gs>
                  <a:gs pos="50000">
                    <a:srgbClr val="92D050">
                      <a:tint val="44500"/>
                      <a:satMod val="160000"/>
                    </a:srgbClr>
                  </a:gs>
                  <a:gs pos="100000">
                    <a:srgbClr val="92D050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  <a:ln w="76200" cap="flat" cmpd="sng">
                <a:noFill/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just"/>
                <a:r>
                  <a:rPr lang="es-MX" dirty="0">
                    <a:latin typeface="HelveticaNeueLT Std Lt" panose="020B0403020202020204" pitchFamily="34" charset="0"/>
                  </a:rPr>
                  <a:t>Deberá estar </a:t>
                </a:r>
                <a:r>
                  <a:rPr lang="es-MX" b="1" dirty="0">
                    <a:latin typeface="HelveticaNeueLT Std Lt" panose="020B0403020202020204" pitchFamily="34" charset="0"/>
                  </a:rPr>
                  <a:t>registrada en el Sistema</a:t>
                </a:r>
                <a:r>
                  <a:rPr lang="es-MX" dirty="0">
                    <a:latin typeface="HelveticaNeueLT Std Lt" panose="020B0403020202020204" pitchFamily="34" charset="0"/>
                  </a:rPr>
                  <a:t>, dentro de los </a:t>
                </a:r>
                <a:r>
                  <a:rPr lang="es-MX" b="1" dirty="0">
                    <a:latin typeface="HelveticaNeueLT Std Lt" panose="020B0403020202020204" pitchFamily="34" charset="0"/>
                  </a:rPr>
                  <a:t>primeros quince días naturales del mes de junio de 2021</a:t>
                </a:r>
                <a:r>
                  <a:rPr lang="es-MX" dirty="0">
                    <a:latin typeface="HelveticaNeueLT Std Lt" panose="020B0403020202020204" pitchFamily="34" charset="0"/>
                  </a:rPr>
                  <a:t>.</a:t>
                </a:r>
              </a:p>
            </p:txBody>
          </p:sp>
          <p:sp>
            <p:nvSpPr>
              <p:cNvPr id="60" name="Google Shape;1638;p31"/>
              <p:cNvSpPr/>
              <p:nvPr/>
            </p:nvSpPr>
            <p:spPr>
              <a:xfrm>
                <a:off x="7056160" y="5063431"/>
                <a:ext cx="2732109" cy="865554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tint val="66000"/>
                      <a:satMod val="160000"/>
                    </a:schemeClr>
                  </a:gs>
                  <a:gs pos="50000">
                    <a:schemeClr val="bg1">
                      <a:lumMod val="65000"/>
                      <a:tint val="44500"/>
                      <a:satMod val="160000"/>
                    </a:schemeClr>
                  </a:gs>
                  <a:gs pos="100000">
                    <a:schemeClr val="bg1">
                      <a:lumMod val="65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 w="76200" cap="flat" cmpd="sng">
                <a:noFill/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just"/>
                <a:r>
                  <a:rPr lang="es-MX" dirty="0">
                    <a:latin typeface="HelveticaNeueLT Std Lt" panose="020B0403020202020204" pitchFamily="34" charset="0"/>
                  </a:rPr>
                  <a:t>Deberá estar </a:t>
                </a:r>
                <a:r>
                  <a:rPr lang="es-MX" b="1" dirty="0">
                    <a:latin typeface="HelveticaNeueLT Std Lt" panose="020B0403020202020204" pitchFamily="34" charset="0"/>
                  </a:rPr>
                  <a:t>registrada en el Sistema,</a:t>
                </a:r>
                <a:r>
                  <a:rPr lang="es-MX" dirty="0">
                    <a:latin typeface="HelveticaNeueLT Std Lt" panose="020B0403020202020204" pitchFamily="34" charset="0"/>
                  </a:rPr>
                  <a:t> dentro de los   </a:t>
                </a:r>
                <a:r>
                  <a:rPr lang="es-MX" dirty="0">
                    <a:solidFill>
                      <a:srgbClr val="FF0000"/>
                    </a:solidFill>
                    <a:latin typeface="HelveticaNeueLT Std Lt" panose="020B0403020202020204" pitchFamily="34" charset="0"/>
                  </a:rPr>
                  <a:t> </a:t>
                </a:r>
                <a:r>
                  <a:rPr lang="es-MX" b="1" dirty="0">
                    <a:latin typeface="HelveticaNeueLT Std Lt" panose="020B0403020202020204" pitchFamily="34" charset="0"/>
                  </a:rPr>
                  <a:t>primeros quince días naturales del mes de  agosto de 2021</a:t>
                </a:r>
                <a:r>
                  <a:rPr lang="es-MX" dirty="0">
                    <a:latin typeface="HelveticaNeueLT Std Lt" panose="020B0403020202020204" pitchFamily="34" charset="0"/>
                  </a:rPr>
                  <a:t>.</a:t>
                </a:r>
              </a:p>
            </p:txBody>
          </p:sp>
        </p:grpSp>
        <p:grpSp>
          <p:nvGrpSpPr>
            <p:cNvPr id="2" name="Grupo 1"/>
            <p:cNvGrpSpPr/>
            <p:nvPr/>
          </p:nvGrpSpPr>
          <p:grpSpPr>
            <a:xfrm>
              <a:off x="2189101" y="3595162"/>
              <a:ext cx="9423150" cy="2895477"/>
              <a:chOff x="1790841" y="2974522"/>
              <a:chExt cx="5504065" cy="1538702"/>
            </a:xfrm>
          </p:grpSpPr>
          <p:sp>
            <p:nvSpPr>
              <p:cNvPr id="25" name="Google Shape;1638;p31"/>
              <p:cNvSpPr/>
              <p:nvPr/>
            </p:nvSpPr>
            <p:spPr>
              <a:xfrm>
                <a:off x="1790841" y="2974522"/>
                <a:ext cx="1673798" cy="1538700"/>
              </a:xfrm>
              <a:prstGeom prst="rect">
                <a:avLst/>
              </a:prstGeom>
              <a:noFill/>
              <a:ln w="76200" cap="flat" cmpd="sng">
                <a:solidFill>
                  <a:srgbClr val="FA974C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/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Registro de la </a:t>
                </a:r>
              </a:p>
              <a:p>
                <a:pPr algn="ctr"/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información </a:t>
                </a:r>
              </a:p>
              <a:p>
                <a:pPr algn="just"/>
                <a:endParaRPr lang="en" b="1"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  <a:p>
                <a:pPr algn="just"/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Comprende el periodo desde la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toma de posesión del cargo del Ejecutivo Estatal 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al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31 de octubre 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del quinto año de gobierno.</a:t>
                </a:r>
                <a:endParaRPr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</p:txBody>
          </p:sp>
          <p:sp>
            <p:nvSpPr>
              <p:cNvPr id="26" name="Google Shape;1639;p31"/>
              <p:cNvSpPr/>
              <p:nvPr/>
            </p:nvSpPr>
            <p:spPr>
              <a:xfrm>
                <a:off x="5745636" y="2974524"/>
                <a:ext cx="1549270" cy="1538700"/>
              </a:xfrm>
              <a:prstGeom prst="rect">
                <a:avLst/>
              </a:prstGeom>
              <a:noFill/>
              <a:ln w="76200" cap="flat" cmpd="sng">
                <a:solidFill>
                  <a:schemeClr val="bg1">
                    <a:lumMod val="65000"/>
                  </a:schemeClr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 algn="ctr"/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Segunda actualización  </a:t>
                </a:r>
              </a:p>
              <a:p>
                <a:pPr lvl="0" algn="ctr"/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de la información </a:t>
                </a:r>
              </a:p>
              <a:p>
                <a:pPr lvl="0" algn="ctr"/>
                <a:endParaRPr lang="en" b="1"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  <a:p>
                <a:pPr algn="just"/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Actualizarán la información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al 31 de agosto del sexto año de gobierno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: con cifras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 reales al 31 de julio 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y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 estimadas del 1 al 31 de agosto de 2021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.</a:t>
                </a:r>
                <a:endParaRPr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</p:txBody>
          </p:sp>
          <p:sp>
            <p:nvSpPr>
              <p:cNvPr id="27" name="Google Shape;1640;p31"/>
              <p:cNvSpPr/>
              <p:nvPr/>
            </p:nvSpPr>
            <p:spPr>
              <a:xfrm>
                <a:off x="3767847" y="2974522"/>
                <a:ext cx="1669319" cy="1538700"/>
              </a:xfrm>
              <a:prstGeom prst="rect">
                <a:avLst/>
              </a:prstGeom>
              <a:noFill/>
              <a:ln w="76200" cap="flat" cmpd="sng">
                <a:solidFill>
                  <a:srgbClr val="9ED155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ctr"/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Primera actualización  </a:t>
                </a:r>
              </a:p>
              <a:p>
                <a:pPr algn="ctr"/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de la información </a:t>
                </a:r>
              </a:p>
              <a:p>
                <a:pPr algn="just"/>
                <a:endParaRPr lang="en" b="1"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  <a:p>
                <a:pPr algn="just"/>
                <a:endParaRPr lang="en" b="1"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  <a:p>
                <a:pPr algn="just"/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Comprende el periodo del </a:t>
                </a:r>
                <a:r>
                  <a:rPr lang="en" b="1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1 de noviembre del 2020 al 30 de abril del sexto año </a:t>
                </a:r>
                <a:r>
                  <a:rPr lang="en" dirty="0">
                    <a:latin typeface="HelveticaNeueLT Std Lt" panose="020B0403020202020204" pitchFamily="34" charset="0"/>
                    <a:ea typeface="Muli Regular"/>
                    <a:cs typeface="Muli Regular"/>
                    <a:sym typeface="Muli Regular"/>
                  </a:rPr>
                  <a:t>de gobierno. </a:t>
                </a:r>
                <a:endParaRPr dirty="0">
                  <a:latin typeface="HelveticaNeueLT Std Lt" panose="020B0403020202020204" pitchFamily="34" charset="0"/>
                  <a:ea typeface="Muli Regular"/>
                  <a:cs typeface="Muli Regular"/>
                  <a:sym typeface="Muli Regular"/>
                </a:endParaRPr>
              </a:p>
            </p:txBody>
          </p:sp>
          <p:cxnSp>
            <p:nvCxnSpPr>
              <p:cNvPr id="28" name="Google Shape;1641;p31"/>
              <p:cNvCxnSpPr>
                <a:stCxn id="25" idx="3"/>
                <a:endCxn id="27" idx="1"/>
              </p:cNvCxnSpPr>
              <p:nvPr/>
            </p:nvCxnSpPr>
            <p:spPr>
              <a:xfrm>
                <a:off x="3464639" y="3743872"/>
                <a:ext cx="303208" cy="0"/>
              </a:xfrm>
              <a:prstGeom prst="straightConnector1">
                <a:avLst/>
              </a:prstGeom>
              <a:ln w="12700">
                <a:headEnd type="oval" w="med" len="med"/>
                <a:tailEnd type="triangle" w="med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9" name="Google Shape;1642;p31"/>
              <p:cNvCxnSpPr>
                <a:stCxn id="27" idx="3"/>
                <a:endCxn id="26" idx="1"/>
              </p:cNvCxnSpPr>
              <p:nvPr/>
            </p:nvCxnSpPr>
            <p:spPr>
              <a:xfrm>
                <a:off x="5437166" y="3743872"/>
                <a:ext cx="308470" cy="2"/>
              </a:xfrm>
              <a:prstGeom prst="straightConnector1">
                <a:avLst/>
              </a:prstGeom>
              <a:ln w="12700">
                <a:headEnd type="oval" w="med" len="med"/>
                <a:tailEnd type="triangle" w="med" len="med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upo 34"/>
          <p:cNvGrpSpPr/>
          <p:nvPr/>
        </p:nvGrpSpPr>
        <p:grpSpPr>
          <a:xfrm>
            <a:off x="994120" y="3143595"/>
            <a:ext cx="385824" cy="263821"/>
            <a:chOff x="0" y="1455349"/>
            <a:chExt cx="2277067" cy="431800"/>
          </a:xfrm>
        </p:grpSpPr>
        <p:sp>
          <p:nvSpPr>
            <p:cNvPr id="36" name="Rectángulo 24">
              <a:extLst>
                <a:ext uri="{FF2B5EF4-FFF2-40B4-BE49-F238E27FC236}">
                  <a16:creationId xmlns:a16="http://schemas.microsoft.com/office/drawing/2014/main" id="{3A6A6FB5-52B7-469F-848B-C8C57417C3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12499"/>
              <a:ext cx="1601787" cy="3175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2000" noProof="1">
                <a:latin typeface="Times New Roman" panose="02020603050405020304" pitchFamily="18" charset="0"/>
              </a:endParaRPr>
            </a:p>
          </p:txBody>
        </p:sp>
        <p:sp>
          <p:nvSpPr>
            <p:cNvPr id="37" name="Forma libre 60">
              <a:extLst>
                <a:ext uri="{FF2B5EF4-FFF2-40B4-BE49-F238E27FC236}">
                  <a16:creationId xmlns:a16="http://schemas.microsoft.com/office/drawing/2014/main" id="{1F49428F-D18F-4AE5-8D62-397C484EE5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787" y="1455349"/>
              <a:ext cx="675280" cy="431800"/>
            </a:xfrm>
            <a:custGeom>
              <a:avLst/>
              <a:gdLst>
                <a:gd name="T0" fmla="*/ 138 w 138"/>
                <a:gd name="T1" fmla="*/ 136 h 272"/>
                <a:gd name="T2" fmla="*/ 0 w 138"/>
                <a:gd name="T3" fmla="*/ 272 h 272"/>
                <a:gd name="T4" fmla="*/ 0 w 138"/>
                <a:gd name="T5" fmla="*/ 0 h 272"/>
                <a:gd name="T6" fmla="*/ 138 w 138"/>
                <a:gd name="T7" fmla="*/ 136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" h="272">
                  <a:moveTo>
                    <a:pt x="138" y="136"/>
                  </a:moveTo>
                  <a:lnTo>
                    <a:pt x="0" y="272"/>
                  </a:lnTo>
                  <a:lnTo>
                    <a:pt x="0" y="0"/>
                  </a:lnTo>
                  <a:lnTo>
                    <a:pt x="138" y="13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2000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5644154" y="3164942"/>
            <a:ext cx="385824" cy="263821"/>
            <a:chOff x="0" y="1455349"/>
            <a:chExt cx="2277067" cy="431800"/>
          </a:xfrm>
          <a:solidFill>
            <a:srgbClr val="92D050"/>
          </a:solidFill>
        </p:grpSpPr>
        <p:sp>
          <p:nvSpPr>
            <p:cNvPr id="39" name="Rectángulo 24">
              <a:extLst>
                <a:ext uri="{FF2B5EF4-FFF2-40B4-BE49-F238E27FC236}">
                  <a16:creationId xmlns:a16="http://schemas.microsoft.com/office/drawing/2014/main" id="{3A6A6FB5-52B7-469F-848B-C8C57417C3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12499"/>
              <a:ext cx="1601787" cy="3175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2000" noProof="1">
                <a:latin typeface="Times New Roman" panose="02020603050405020304" pitchFamily="18" charset="0"/>
              </a:endParaRPr>
            </a:p>
          </p:txBody>
        </p:sp>
        <p:sp>
          <p:nvSpPr>
            <p:cNvPr id="40" name="Forma libre 60">
              <a:extLst>
                <a:ext uri="{FF2B5EF4-FFF2-40B4-BE49-F238E27FC236}">
                  <a16:creationId xmlns:a16="http://schemas.microsoft.com/office/drawing/2014/main" id="{1F49428F-D18F-4AE5-8D62-397C484EE5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787" y="1455349"/>
              <a:ext cx="675280" cy="431800"/>
            </a:xfrm>
            <a:custGeom>
              <a:avLst/>
              <a:gdLst>
                <a:gd name="T0" fmla="*/ 138 w 138"/>
                <a:gd name="T1" fmla="*/ 136 h 272"/>
                <a:gd name="T2" fmla="*/ 0 w 138"/>
                <a:gd name="T3" fmla="*/ 272 h 272"/>
                <a:gd name="T4" fmla="*/ 0 w 138"/>
                <a:gd name="T5" fmla="*/ 0 h 272"/>
                <a:gd name="T6" fmla="*/ 138 w 138"/>
                <a:gd name="T7" fmla="*/ 136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" h="272">
                  <a:moveTo>
                    <a:pt x="138" y="136"/>
                  </a:moveTo>
                  <a:lnTo>
                    <a:pt x="0" y="272"/>
                  </a:lnTo>
                  <a:lnTo>
                    <a:pt x="0" y="0"/>
                  </a:lnTo>
                  <a:lnTo>
                    <a:pt x="138" y="1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2000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10380061" y="3201123"/>
            <a:ext cx="385824" cy="263821"/>
            <a:chOff x="0" y="1455349"/>
            <a:chExt cx="2277067" cy="431800"/>
          </a:xfrm>
          <a:solidFill>
            <a:schemeClr val="bg1">
              <a:lumMod val="65000"/>
            </a:schemeClr>
          </a:solidFill>
        </p:grpSpPr>
        <p:sp>
          <p:nvSpPr>
            <p:cNvPr id="42" name="Rectángulo 24">
              <a:extLst>
                <a:ext uri="{FF2B5EF4-FFF2-40B4-BE49-F238E27FC236}">
                  <a16:creationId xmlns:a16="http://schemas.microsoft.com/office/drawing/2014/main" id="{3A6A6FB5-52B7-469F-848B-C8C57417C3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12499"/>
              <a:ext cx="1601787" cy="3175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2000" noProof="1">
                <a:latin typeface="Times New Roman" panose="02020603050405020304" pitchFamily="18" charset="0"/>
              </a:endParaRPr>
            </a:p>
          </p:txBody>
        </p:sp>
        <p:sp>
          <p:nvSpPr>
            <p:cNvPr id="43" name="Forma libre 60">
              <a:extLst>
                <a:ext uri="{FF2B5EF4-FFF2-40B4-BE49-F238E27FC236}">
                  <a16:creationId xmlns:a16="http://schemas.microsoft.com/office/drawing/2014/main" id="{1F49428F-D18F-4AE5-8D62-397C484EE5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787" y="1455349"/>
              <a:ext cx="675280" cy="431800"/>
            </a:xfrm>
            <a:custGeom>
              <a:avLst/>
              <a:gdLst>
                <a:gd name="T0" fmla="*/ 138 w 138"/>
                <a:gd name="T1" fmla="*/ 136 h 272"/>
                <a:gd name="T2" fmla="*/ 0 w 138"/>
                <a:gd name="T3" fmla="*/ 272 h 272"/>
                <a:gd name="T4" fmla="*/ 0 w 138"/>
                <a:gd name="T5" fmla="*/ 0 h 272"/>
                <a:gd name="T6" fmla="*/ 138 w 138"/>
                <a:gd name="T7" fmla="*/ 136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" h="272">
                  <a:moveTo>
                    <a:pt x="138" y="136"/>
                  </a:moveTo>
                  <a:lnTo>
                    <a:pt x="0" y="272"/>
                  </a:lnTo>
                  <a:lnTo>
                    <a:pt x="0" y="0"/>
                  </a:lnTo>
                  <a:lnTo>
                    <a:pt x="138" y="1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sz="2000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32" name="Rectángulo 31"/>
          <p:cNvSpPr/>
          <p:nvPr/>
        </p:nvSpPr>
        <p:spPr>
          <a:xfrm>
            <a:off x="-15469" y="7472318"/>
            <a:ext cx="504657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Lineamientos para la Regulación de los Proceso de Entrega-Recepción, artículo 17. </a:t>
            </a:r>
            <a:endParaRPr lang="es-MX" sz="900" dirty="0">
              <a:solidFill>
                <a:schemeClr val="bg1"/>
              </a:solidFill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59131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896592" y="901832"/>
            <a:ext cx="7848600" cy="60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Contenido</a:t>
            </a:r>
            <a:endParaRPr lang="es-MX" sz="3200" b="1" dirty="0">
              <a:latin typeface="HelveticaNeueLT Std Lt" panose="020B04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2400224" y="7403068"/>
            <a:ext cx="1417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2015-2021|</a:t>
            </a:r>
            <a:fld id="{7D8E83A8-0FF7-4A39-88E7-9A11814B842B}" type="slidenum">
              <a:rPr lang="es-MX" b="1">
                <a:solidFill>
                  <a:schemeClr val="bg1"/>
                </a:solidFill>
              </a:rPr>
              <a:t>2</a:t>
            </a:fld>
            <a:endParaRPr lang="es-MX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224581"/>
              </p:ext>
            </p:extLst>
          </p:nvPr>
        </p:nvGraphicFramePr>
        <p:xfrm>
          <a:off x="1493520" y="1647700"/>
          <a:ext cx="11369040" cy="56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7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1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583">
                <a:tc>
                  <a:txBody>
                    <a:bodyPr/>
                    <a:lstStyle/>
                    <a:p>
                      <a:pPr algn="ctr"/>
                      <a:r>
                        <a:rPr lang="es-MX" sz="2800" b="1" dirty="0" smtClean="0">
                          <a:latin typeface="HelveticaNeueLT Std Lt" panose="020B0403020202020204" pitchFamily="34" charset="0"/>
                        </a:rPr>
                        <a:t>I. </a:t>
                      </a:r>
                      <a:endParaRPr lang="es-MX" sz="2800" b="1" dirty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Objetivo</a:t>
                      </a:r>
                      <a:endParaRPr lang="es-MX" sz="28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algn="ctr"/>
                      <a:r>
                        <a:rPr lang="es-MX" sz="2800" b="1" dirty="0" smtClean="0">
                          <a:latin typeface="HelveticaNeueLT Std Lt" panose="020B0403020202020204" pitchFamily="34" charset="0"/>
                        </a:rPr>
                        <a:t>II.</a:t>
                      </a:r>
                      <a:endParaRPr lang="es-MX" sz="2800" b="1" dirty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Marco Normativo </a:t>
                      </a:r>
                      <a:endParaRPr lang="es-MX" sz="28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algn="ctr"/>
                      <a:r>
                        <a:rPr lang="es-MX" sz="2800" b="1" dirty="0" smtClean="0">
                          <a:latin typeface="HelveticaNeueLT Std Lt" panose="020B0403020202020204" pitchFamily="34" charset="0"/>
                        </a:rPr>
                        <a:t>III. </a:t>
                      </a:r>
                      <a:endParaRPr lang="es-MX" sz="2800" b="1" dirty="0">
                        <a:latin typeface="HelveticaNeueLT Std Lt" panose="020B0403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Coordinadores del Proceso de Entrega- Recepción </a:t>
                      </a:r>
                      <a:endParaRPr lang="es-MX" sz="2800" dirty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marL="0" marR="0" indent="0" algn="ctr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b="1" dirty="0" smtClean="0">
                          <a:latin typeface="HelveticaNeueLT Std Lt" panose="020B0403020202020204" pitchFamily="34" charset="0"/>
                        </a:rPr>
                        <a:t>IV. </a:t>
                      </a: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Sujetos obligados a preparar la Entrega-Recepción</a:t>
                      </a:r>
                      <a:endParaRPr lang="es-MX" sz="28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marL="0" marR="0" indent="0" algn="ctr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b="1" dirty="0" smtClean="0">
                          <a:latin typeface="HelveticaNeueLT Std Lt" panose="020B0403020202020204" pitchFamily="34" charset="0"/>
                        </a:rPr>
                        <a:t>V.</a:t>
                      </a:r>
                      <a:endParaRPr lang="es-MX" sz="2800" b="1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Acta de Entre-Recepción</a:t>
                      </a:r>
                      <a:endParaRPr lang="es-MX" sz="28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marL="0" algn="ctr" defTabSz="502920" rtl="0" eaLnBrk="1" latinLnBrk="0" hangingPunct="1"/>
                      <a:r>
                        <a:rPr lang="es-MX" sz="2800" b="1" kern="1200" dirty="0" smtClean="0">
                          <a:latin typeface="HelveticaNeueLT Std Lt" panose="020B0403020202020204" pitchFamily="34" charset="0"/>
                        </a:rPr>
                        <a:t>VI. </a:t>
                      </a:r>
                      <a:endParaRPr lang="es-MX" sz="2800" b="1" kern="1200" dirty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Memoria Sexenal </a:t>
                      </a:r>
                      <a:endParaRPr lang="es-MX" sz="28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marL="0" marR="0" indent="0" algn="ctr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b="1" kern="1200" dirty="0" smtClean="0">
                          <a:latin typeface="HelveticaNeueLT Std Lt" panose="020B0403020202020204" pitchFamily="34" charset="0"/>
                        </a:rPr>
                        <a:t>VII.</a:t>
                      </a:r>
                      <a:endParaRPr lang="es-MX" sz="2800" b="1" kern="12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Libros Blancos y Memorias Documentales.</a:t>
                      </a:r>
                      <a:endParaRPr lang="es-MX" sz="2800" b="0" dirty="0" smtClean="0"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770">
                <a:tc>
                  <a:txBody>
                    <a:bodyPr/>
                    <a:lstStyle/>
                    <a:p>
                      <a:pPr marL="0" marR="0" indent="0" algn="ctr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b="1" kern="1200" dirty="0" smtClean="0">
                          <a:latin typeface="HelveticaNeueLT Std Lt" panose="020B0403020202020204" pitchFamily="34" charset="0"/>
                        </a:rPr>
                        <a:t>VIII.</a:t>
                      </a:r>
                      <a:endParaRPr lang="es-MX" sz="2800" b="1" kern="12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Etapas de integración de la información para el proceso por término e inicio del ejercicio constitucional</a:t>
                      </a:r>
                      <a:endParaRPr lang="es-MX" sz="2800" dirty="0" smtClean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marL="0" algn="ctr" defTabSz="502920" rtl="0" eaLnBrk="1" latinLnBrk="0" hangingPunct="1"/>
                      <a:r>
                        <a:rPr lang="es-MX" sz="2800" b="1" kern="1200" dirty="0" smtClean="0">
                          <a:latin typeface="HelveticaNeueLT Std Lt" panose="020B0403020202020204" pitchFamily="34" charset="0"/>
                        </a:rPr>
                        <a:t>IX.</a:t>
                      </a:r>
                      <a:endParaRPr lang="es-MX" sz="2800" b="1" kern="1200" dirty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800" dirty="0" smtClean="0">
                          <a:latin typeface="HelveticaNeueLT Std Lt" panose="020B0403020202020204" pitchFamily="34" charset="0"/>
                        </a:rPr>
                        <a:t>Calendario General de Actividades – Etapa I</a:t>
                      </a:r>
                      <a:endParaRPr lang="es-MX" sz="2800" b="0" dirty="0" smtClean="0"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3583">
                <a:tc>
                  <a:txBody>
                    <a:bodyPr/>
                    <a:lstStyle/>
                    <a:p>
                      <a:pPr marL="0" algn="ctr" defTabSz="502920" rtl="0" eaLnBrk="1" latinLnBrk="0" hangingPunct="1"/>
                      <a:r>
                        <a:rPr lang="es-MX" sz="2800" b="1" kern="1200" dirty="0" smtClean="0">
                          <a:solidFill>
                            <a:schemeClr val="tx1"/>
                          </a:solidFill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X.</a:t>
                      </a:r>
                      <a:endParaRPr lang="es-MX" sz="2800" b="1" kern="1200" dirty="0">
                        <a:solidFill>
                          <a:schemeClr val="tx1"/>
                        </a:solidFill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8AE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0" dirty="0" smtClean="0">
                          <a:latin typeface="HelveticaNeueLT Std Lt" panose="020B0403020202020204" pitchFamily="34" charset="0"/>
                        </a:rPr>
                        <a:t>Sistema Electrónico de Entrega – Recepción</a:t>
                      </a:r>
                      <a:endParaRPr lang="es-MX" sz="2800" b="0" dirty="0" smtClean="0"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247417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Comunicação Empresarial - Documentos Comerciais e Oficiai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287" y="2672757"/>
            <a:ext cx="5882679" cy="441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2" name="Grupo 51"/>
          <p:cNvGrpSpPr/>
          <p:nvPr/>
        </p:nvGrpSpPr>
        <p:grpSpPr>
          <a:xfrm>
            <a:off x="0" y="7403068"/>
            <a:ext cx="13817600" cy="369332"/>
            <a:chOff x="152400" y="7555468"/>
            <a:chExt cx="10058400" cy="369332"/>
          </a:xfrm>
        </p:grpSpPr>
        <p:sp>
          <p:nvSpPr>
            <p:cNvPr id="53" name="CuadroTexto 52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666363" y="7555468"/>
              <a:ext cx="15343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20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31" name="Google Shape;1638;p31"/>
          <p:cNvSpPr/>
          <p:nvPr/>
        </p:nvSpPr>
        <p:spPr>
          <a:xfrm>
            <a:off x="4159644" y="1993850"/>
            <a:ext cx="5952948" cy="778759"/>
          </a:xfrm>
          <a:prstGeom prst="rect">
            <a:avLst/>
          </a:prstGeom>
          <a:noFill/>
          <a:ln w="76200" cap="flat" cmpd="sng">
            <a:noFill/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s-MX" sz="3600" b="1" dirty="0">
                <a:latin typeface="HelveticaNeueLT Std Lt" panose="020B0403020202020204" pitchFamily="34" charset="0"/>
                <a:ea typeface="Muli Regular"/>
                <a:cs typeface="Muli Regular"/>
                <a:sym typeface="Muli Regular"/>
              </a:rPr>
              <a:t>Registro de la información 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1987627" y="960002"/>
            <a:ext cx="54104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6600" b="1" dirty="0">
                <a:latin typeface="Gotham-Bold"/>
              </a:rPr>
              <a:t>P</a:t>
            </a:r>
            <a:r>
              <a:rPr lang="es-MX" sz="6000" b="1" dirty="0">
                <a:latin typeface="Gotham-Bold"/>
              </a:rPr>
              <a:t>rimera Etapa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71170" y="6823156"/>
            <a:ext cx="131298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2800" b="1" dirty="0">
                <a:latin typeface="HelveticaNeueLT Std Lt" panose="020B0403020202020204" pitchFamily="34" charset="0"/>
                <a:ea typeface="Muli Regular"/>
                <a:cs typeface="Muli Regular"/>
                <a:sym typeface="Muli Regular"/>
              </a:rPr>
              <a:t>Actividades a realizar en la Primera Etapa del Proceso de Entrega-Recepción. </a:t>
            </a:r>
          </a:p>
        </p:txBody>
      </p:sp>
      <p:cxnSp>
        <p:nvCxnSpPr>
          <p:cNvPr id="14" name="Conector recto 13"/>
          <p:cNvCxnSpPr/>
          <p:nvPr/>
        </p:nvCxnSpPr>
        <p:spPr>
          <a:xfrm>
            <a:off x="1987627" y="2067998"/>
            <a:ext cx="8253653" cy="0"/>
          </a:xfrm>
          <a:prstGeom prst="line">
            <a:avLst/>
          </a:prstGeom>
          <a:ln/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6" name="Grupo 15"/>
          <p:cNvGrpSpPr/>
          <p:nvPr/>
        </p:nvGrpSpPr>
        <p:grpSpPr>
          <a:xfrm>
            <a:off x="0" y="1193125"/>
            <a:ext cx="1820863" cy="677565"/>
            <a:chOff x="0" y="1455349"/>
            <a:chExt cx="1820863" cy="431800"/>
          </a:xfrm>
        </p:grpSpPr>
        <p:sp>
          <p:nvSpPr>
            <p:cNvPr id="80" name="Rectángulo 24">
              <a:extLst>
                <a:ext uri="{FF2B5EF4-FFF2-40B4-BE49-F238E27FC236}">
                  <a16:creationId xmlns:a16="http://schemas.microsoft.com/office/drawing/2014/main" id="{3A6A6FB5-52B7-469F-848B-C8C57417C3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512499"/>
              <a:ext cx="1601788" cy="3175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1">
                <a:latin typeface="Times New Roman" panose="02020603050405020304" pitchFamily="18" charset="0"/>
              </a:endParaRPr>
            </a:p>
          </p:txBody>
        </p:sp>
        <p:sp>
          <p:nvSpPr>
            <p:cNvPr id="81" name="Forma libre 60">
              <a:extLst>
                <a:ext uri="{FF2B5EF4-FFF2-40B4-BE49-F238E27FC236}">
                  <a16:creationId xmlns:a16="http://schemas.microsoft.com/office/drawing/2014/main" id="{1F49428F-D18F-4AE5-8D62-397C484EE5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788" y="1455349"/>
              <a:ext cx="219075" cy="431800"/>
            </a:xfrm>
            <a:custGeom>
              <a:avLst/>
              <a:gdLst>
                <a:gd name="T0" fmla="*/ 138 w 138"/>
                <a:gd name="T1" fmla="*/ 136 h 272"/>
                <a:gd name="T2" fmla="*/ 0 w 138"/>
                <a:gd name="T3" fmla="*/ 272 h 272"/>
                <a:gd name="T4" fmla="*/ 0 w 138"/>
                <a:gd name="T5" fmla="*/ 0 h 272"/>
                <a:gd name="T6" fmla="*/ 138 w 138"/>
                <a:gd name="T7" fmla="*/ 136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" h="272">
                  <a:moveTo>
                    <a:pt x="138" y="136"/>
                  </a:moveTo>
                  <a:lnTo>
                    <a:pt x="0" y="272"/>
                  </a:lnTo>
                  <a:lnTo>
                    <a:pt x="0" y="0"/>
                  </a:lnTo>
                  <a:lnTo>
                    <a:pt x="138" y="13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64371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adroTexto 41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grpSp>
        <p:nvGrpSpPr>
          <p:cNvPr id="31" name="Grupo 30"/>
          <p:cNvGrpSpPr/>
          <p:nvPr/>
        </p:nvGrpSpPr>
        <p:grpSpPr>
          <a:xfrm>
            <a:off x="7679678" y="5264032"/>
            <a:ext cx="4616573" cy="876988"/>
            <a:chOff x="5580693" y="4615499"/>
            <a:chExt cx="3608562" cy="685501"/>
          </a:xfrm>
        </p:grpSpPr>
        <p:sp>
          <p:nvSpPr>
            <p:cNvPr id="10" name="Hexágono 9"/>
            <p:cNvSpPr/>
            <p:nvPr/>
          </p:nvSpPr>
          <p:spPr>
            <a:xfrm>
              <a:off x="5580693" y="4615499"/>
              <a:ext cx="876783" cy="685501"/>
            </a:xfrm>
            <a:prstGeom prst="hexagon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 b="1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6271520" y="4615499"/>
              <a:ext cx="2917735" cy="685501"/>
            </a:xfrm>
            <a:prstGeom prst="rect">
              <a:avLst/>
            </a:prstGeom>
            <a:ln w="12700"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2000" b="1" dirty="0">
                  <a:latin typeface="HelveticaNeueLT Std Lt" panose="020B0403020202020204" pitchFamily="34" charset="0"/>
                </a:rPr>
                <a:t>Recursos Materiales</a:t>
              </a: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5738895" y="4790773"/>
              <a:ext cx="472629" cy="3608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2400" b="1" dirty="0">
                  <a:latin typeface="HelveticaNeueLT Std Lt" panose="020B0403020202020204" pitchFamily="34" charset="0"/>
                </a:rPr>
                <a:t>III .</a:t>
              </a:r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6571121" y="3316476"/>
            <a:ext cx="4616573" cy="876988"/>
            <a:chOff x="5580693" y="2916417"/>
            <a:chExt cx="3608562" cy="685501"/>
          </a:xfrm>
        </p:grpSpPr>
        <p:sp>
          <p:nvSpPr>
            <p:cNvPr id="13" name="Hexágono 12"/>
            <p:cNvSpPr/>
            <p:nvPr/>
          </p:nvSpPr>
          <p:spPr>
            <a:xfrm>
              <a:off x="5580693" y="2916417"/>
              <a:ext cx="876783" cy="685501"/>
            </a:xfrm>
            <a:prstGeom prst="hexagon">
              <a:avLst/>
            </a:prstGeom>
            <a:solidFill>
              <a:srgbClr val="98AEB9"/>
            </a:solidFill>
            <a:ln>
              <a:solidFill>
                <a:srgbClr val="98AEB9"/>
              </a:solidFill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 b="1" dirty="0"/>
            </a:p>
          </p:txBody>
        </p:sp>
        <p:sp>
          <p:nvSpPr>
            <p:cNvPr id="14" name="Rectángulo 13"/>
            <p:cNvSpPr/>
            <p:nvPr/>
          </p:nvSpPr>
          <p:spPr>
            <a:xfrm>
              <a:off x="6271520" y="2916417"/>
              <a:ext cx="2917735" cy="685501"/>
            </a:xfrm>
            <a:prstGeom prst="rect">
              <a:avLst/>
            </a:prstGeom>
            <a:ln w="12700">
              <a:solidFill>
                <a:srgbClr val="98AEB9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2000" b="1" dirty="0">
                  <a:latin typeface="HelveticaNeueLT Std Lt" panose="020B0403020202020204" pitchFamily="34" charset="0"/>
                </a:rPr>
                <a:t>Recursos Presupuestarios y Financieros</a:t>
              </a:r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5836000" y="3091692"/>
              <a:ext cx="278416" cy="3608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2400" b="1" dirty="0">
                  <a:latin typeface="HelveticaNeueLT Std Lt" panose="020B0403020202020204" pitchFamily="34" charset="0"/>
                </a:rPr>
                <a:t>I.</a:t>
              </a:r>
            </a:p>
          </p:txBody>
        </p:sp>
      </p:grpSp>
      <p:grpSp>
        <p:nvGrpSpPr>
          <p:cNvPr id="30" name="Grupo 29"/>
          <p:cNvGrpSpPr/>
          <p:nvPr/>
        </p:nvGrpSpPr>
        <p:grpSpPr>
          <a:xfrm>
            <a:off x="7118827" y="4259739"/>
            <a:ext cx="4616570" cy="876989"/>
            <a:chOff x="5580694" y="3765959"/>
            <a:chExt cx="3608561" cy="685502"/>
          </a:xfrm>
        </p:grpSpPr>
        <p:sp>
          <p:nvSpPr>
            <p:cNvPr id="16" name="Hexágono 15"/>
            <p:cNvSpPr/>
            <p:nvPr/>
          </p:nvSpPr>
          <p:spPr>
            <a:xfrm>
              <a:off x="5580694" y="3765959"/>
              <a:ext cx="876783" cy="685500"/>
            </a:xfrm>
            <a:prstGeom prst="hexagon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 b="1" dirty="0"/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6271520" y="3765960"/>
              <a:ext cx="2917735" cy="685501"/>
            </a:xfrm>
            <a:prstGeom prst="rect">
              <a:avLst/>
            </a:prstGeom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2000" b="1" dirty="0">
                  <a:latin typeface="HelveticaNeueLT Std Lt" panose="020B0403020202020204" pitchFamily="34" charset="0"/>
                </a:rPr>
                <a:t>Recursos Humanos</a:t>
              </a:r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5768969" y="3941234"/>
              <a:ext cx="412487" cy="3608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2400" b="1" dirty="0">
                  <a:latin typeface="HelveticaNeueLT Std Lt" panose="020B0403020202020204" pitchFamily="34" charset="0"/>
                </a:rPr>
                <a:t>II .</a:t>
              </a: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5932241" y="2280755"/>
            <a:ext cx="4616575" cy="876988"/>
            <a:chOff x="5580693" y="2066272"/>
            <a:chExt cx="3608563" cy="685501"/>
          </a:xfrm>
        </p:grpSpPr>
        <p:sp>
          <p:nvSpPr>
            <p:cNvPr id="19" name="Hexágono 18"/>
            <p:cNvSpPr/>
            <p:nvPr/>
          </p:nvSpPr>
          <p:spPr>
            <a:xfrm>
              <a:off x="5580693" y="2066272"/>
              <a:ext cx="876783" cy="685501"/>
            </a:xfrm>
            <a:prstGeom prst="hexagon">
              <a:avLst/>
            </a:prstGeom>
            <a:solidFill>
              <a:schemeClr val="accent2"/>
            </a:solidFill>
            <a:ln>
              <a:solidFill>
                <a:srgbClr val="ED6B0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 b="1" dirty="0"/>
            </a:p>
          </p:txBody>
        </p:sp>
        <p:sp>
          <p:nvSpPr>
            <p:cNvPr id="20" name="Rectángulo 19"/>
            <p:cNvSpPr/>
            <p:nvPr/>
          </p:nvSpPr>
          <p:spPr>
            <a:xfrm>
              <a:off x="6271522" y="2066272"/>
              <a:ext cx="2917734" cy="685501"/>
            </a:xfrm>
            <a:prstGeom prst="rect">
              <a:avLst/>
            </a:prstGeom>
            <a:ln w="12700">
              <a:solidFill>
                <a:srgbClr val="ED6B0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2000" b="1" dirty="0">
                  <a:solidFill>
                    <a:schemeClr val="tx1"/>
                  </a:solidFill>
                  <a:latin typeface="HelveticaNeueLT Std Lt" panose="020B0403020202020204" pitchFamily="34" charset="0"/>
                </a:rPr>
                <a:t>Calendario General – Etapa I</a:t>
              </a:r>
            </a:p>
          </p:txBody>
        </p:sp>
        <p:sp>
          <p:nvSpPr>
            <p:cNvPr id="21" name="Rectángulo 20"/>
            <p:cNvSpPr/>
            <p:nvPr/>
          </p:nvSpPr>
          <p:spPr>
            <a:xfrm>
              <a:off x="5903009" y="2241544"/>
              <a:ext cx="144396" cy="3608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s-MX" sz="2400" b="1" dirty="0">
                <a:latin typeface="HelveticaNeueLT Std Lt" panose="020B0403020202020204" pitchFamily="34" charset="0"/>
              </a:endParaRP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8049254" y="6207296"/>
            <a:ext cx="4616573" cy="876988"/>
            <a:chOff x="5580694" y="6315534"/>
            <a:chExt cx="3608562" cy="685501"/>
          </a:xfrm>
        </p:grpSpPr>
        <p:sp>
          <p:nvSpPr>
            <p:cNvPr id="25" name="Hexágono 24"/>
            <p:cNvSpPr/>
            <p:nvPr/>
          </p:nvSpPr>
          <p:spPr>
            <a:xfrm>
              <a:off x="5580694" y="6315534"/>
              <a:ext cx="876783" cy="685501"/>
            </a:xfrm>
            <a:prstGeom prst="hexagon">
              <a:avLst/>
            </a:prstGeom>
            <a:solidFill>
              <a:srgbClr val="678797"/>
            </a:solidFill>
            <a:ln>
              <a:solidFill>
                <a:srgbClr val="678797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400" b="1" dirty="0"/>
            </a:p>
          </p:txBody>
        </p:sp>
        <p:sp>
          <p:nvSpPr>
            <p:cNvPr id="26" name="Rectángulo 25"/>
            <p:cNvSpPr/>
            <p:nvPr/>
          </p:nvSpPr>
          <p:spPr>
            <a:xfrm>
              <a:off x="6271520" y="6315534"/>
              <a:ext cx="2917736" cy="685501"/>
            </a:xfrm>
            <a:prstGeom prst="rect">
              <a:avLst/>
            </a:prstGeom>
            <a:ln w="12700">
              <a:solidFill>
                <a:srgbClr val="678797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2000" b="1" dirty="0">
                  <a:latin typeface="HelveticaNeueLT Std Lt" panose="020B0403020202020204" pitchFamily="34" charset="0"/>
                </a:rPr>
                <a:t>Archivos y Transparencia</a:t>
              </a:r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5724484" y="6490805"/>
              <a:ext cx="501448" cy="3608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2400" b="1" dirty="0">
                  <a:latin typeface="HelveticaNeueLT Std Lt" panose="020B0403020202020204" pitchFamily="34" charset="0"/>
                </a:rPr>
                <a:t>IV .</a:t>
              </a:r>
            </a:p>
          </p:txBody>
        </p:sp>
      </p:grpSp>
      <p:sp>
        <p:nvSpPr>
          <p:cNvPr id="41" name="Rectángulo 40"/>
          <p:cNvSpPr/>
          <p:nvPr/>
        </p:nvSpPr>
        <p:spPr>
          <a:xfrm>
            <a:off x="563880" y="1036748"/>
            <a:ext cx="12755880" cy="83099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>
                <a:latin typeface="HelveticaNeueLT Std Lt" panose="020B0403020202020204" pitchFamily="34" charset="0"/>
              </a:rPr>
              <a:t>Proceso de Entrega – Recepción </a:t>
            </a:r>
          </a:p>
          <a:p>
            <a:pPr algn="ctr"/>
            <a:r>
              <a:rPr lang="es-MX" sz="2400" b="1" dirty="0">
                <a:latin typeface="HelveticaNeueLT Std Lt" panose="020B0403020202020204" pitchFamily="34" charset="0"/>
              </a:rPr>
              <a:t>Administración Pública Estatal 2015 - 2021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563880" y="4447440"/>
            <a:ext cx="5773969" cy="941796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Organización y actualización de los apartados siguientes, para su registro: </a:t>
            </a:r>
          </a:p>
        </p:txBody>
      </p:sp>
      <p:cxnSp>
        <p:nvCxnSpPr>
          <p:cNvPr id="3" name="Conector recto de flecha 2"/>
          <p:cNvCxnSpPr/>
          <p:nvPr/>
        </p:nvCxnSpPr>
        <p:spPr>
          <a:xfrm>
            <a:off x="1234440" y="2019101"/>
            <a:ext cx="0" cy="2240639"/>
          </a:xfrm>
          <a:prstGeom prst="straightConnector1">
            <a:avLst/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11909309" y="7403068"/>
            <a:ext cx="2107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8EF86974-E396-4A24-95C3-3125AC1821D4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21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64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C24E30-61C2-4F5E-B132-EDAE1460B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137655"/>
              </p:ext>
            </p:extLst>
          </p:nvPr>
        </p:nvGraphicFramePr>
        <p:xfrm>
          <a:off x="396251" y="1439563"/>
          <a:ext cx="13014943" cy="5856629"/>
        </p:xfrm>
        <a:graphic>
          <a:graphicData uri="http://schemas.openxmlformats.org/drawingml/2006/table">
            <a:tbl>
              <a:tblPr/>
              <a:tblGrid>
                <a:gridCol w="6269959">
                  <a:extLst>
                    <a:ext uri="{9D8B030D-6E8A-4147-A177-3AD203B41FA5}">
                      <a16:colId xmlns:a16="http://schemas.microsoft.com/office/drawing/2014/main" val="905670751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924761030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4108916203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042856954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205677770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820990790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946696027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931703392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412879829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653881266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1265879755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1973251575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991324329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575759548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217208312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512275276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242953289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1635743454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211697420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1179735161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979032530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693929836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3189084235"/>
                    </a:ext>
                  </a:extLst>
                </a:gridCol>
                <a:gridCol w="281041">
                  <a:extLst>
                    <a:ext uri="{9D8B030D-6E8A-4147-A177-3AD203B41FA5}">
                      <a16:colId xmlns:a16="http://schemas.microsoft.com/office/drawing/2014/main" val="2335256447"/>
                    </a:ext>
                  </a:extLst>
                </a:gridCol>
              </a:tblGrid>
              <a:tr h="611190"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es-MX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Proceso de Entrega – Recepción de la </a:t>
                      </a:r>
                    </a:p>
                    <a:p>
                      <a:pPr algn="ctr" fontAlgn="ctr"/>
                      <a:r>
                        <a:rPr lang="es-MX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Administración Pública Estatal 2015 - 2021 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17">
                <a:tc gridSpan="25"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12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HelveticaNeueLT Std Lt"/>
                          <a:ea typeface="+mn-ea"/>
                          <a:cs typeface="+mn-cs"/>
                        </a:rPr>
                        <a:t>Actividad</a:t>
                      </a:r>
                      <a:r>
                        <a:rPr lang="es-MX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  <a:ea typeface="+mn-ea"/>
                          <a:cs typeface="+mn-cs"/>
                        </a:rPr>
                        <a:t>/ Semana</a:t>
                      </a:r>
                      <a:endParaRPr lang="es-MX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HelveticaNeueLT Std Lt"/>
                        <a:ea typeface="+mn-ea"/>
                        <a:cs typeface="+mn-cs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4">
                  <a:txBody>
                    <a:bodyPr/>
                    <a:lstStyle/>
                    <a:p>
                      <a:pPr algn="ctr"/>
                      <a:r>
                        <a:rPr lang="es-MX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  <a:ea typeface="+mn-ea"/>
                          <a:cs typeface="+mn-cs"/>
                        </a:rPr>
                        <a:t>Mes / Semanas</a:t>
                      </a:r>
                      <a:endParaRPr lang="es-MX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HelveticaNeueLT Std Lt"/>
                        <a:ea typeface="+mn-ea"/>
                        <a:cs typeface="+mn-cs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27">
                <a:tc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HelveticaNeueLT Std Lt"/>
                        </a:rPr>
                        <a:t>Jul.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Ago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Sep.</a:t>
                      </a:r>
                      <a:endParaRPr lang="es-MX" sz="16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Oct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Nov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Dic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21775"/>
                  </a:ext>
                </a:extLst>
              </a:tr>
              <a:tr h="250127">
                <a:tc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31679"/>
                  </a:ext>
                </a:extLst>
              </a:tr>
              <a:tr h="563890"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Identificación</a:t>
                      </a:r>
                      <a:r>
                        <a:rPr lang="es-MX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 de</a:t>
                      </a:r>
                      <a:r>
                        <a:rPr lang="es-MX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 </a:t>
                      </a:r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las Unidades Administrativas.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3890"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Designación de los Enlaces por </a:t>
                      </a:r>
                      <a:r>
                        <a:rPr lang="es-MX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Área</a:t>
                      </a:r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069561"/>
                  </a:ext>
                </a:extLst>
              </a:tr>
              <a:tr h="563890"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Capacitación a Funcionarios y Enlaces.</a:t>
                      </a:r>
                      <a:endParaRPr lang="es-MX" sz="20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92038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Actualización e Implementación del Sistema de Entrega-Recepción.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3042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Asignación de claves y responsabilidades.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416328"/>
                  </a:ext>
                </a:extLst>
              </a:tr>
              <a:tr h="692038"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Capacitación para el uso del Sistema Entrega – Recepción.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106889"/>
                  </a:ext>
                </a:extLst>
              </a:tr>
              <a:tr h="653042"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Capacitación Externa INAP</a:t>
                      </a:r>
                      <a:r>
                        <a:rPr lang="es-MX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/>
                        </a:rPr>
                        <a:t>.</a:t>
                      </a:r>
                      <a:endParaRPr lang="es-MX" sz="20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12157108" y="7403068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6E6742BB-D694-40C6-A798-C22761CE8727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22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75998" y="854788"/>
            <a:ext cx="90108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3200" b="1" dirty="0">
                <a:solidFill>
                  <a:srgbClr val="ED6B06"/>
                </a:solidFill>
                <a:latin typeface="HelveticaNeueLT Std Lt"/>
              </a:rPr>
              <a:t>IX. </a:t>
            </a:r>
            <a:r>
              <a:rPr lang="es-MX" sz="3200" b="1" dirty="0">
                <a:latin typeface="HelveticaNeueLT Std Lt"/>
              </a:rPr>
              <a:t>Calendario General de Actividades – Etapa I</a:t>
            </a:r>
          </a:p>
        </p:txBody>
      </p:sp>
      <p:grpSp>
        <p:nvGrpSpPr>
          <p:cNvPr id="19" name="Grupo 18"/>
          <p:cNvGrpSpPr/>
          <p:nvPr/>
        </p:nvGrpSpPr>
        <p:grpSpPr>
          <a:xfrm>
            <a:off x="11604413" y="915192"/>
            <a:ext cx="2213187" cy="463966"/>
            <a:chOff x="4637716" y="1782597"/>
            <a:chExt cx="3605531" cy="755852"/>
          </a:xfrm>
        </p:grpSpPr>
        <p:grpSp>
          <p:nvGrpSpPr>
            <p:cNvPr id="20" name="Grupo 19"/>
            <p:cNvGrpSpPr/>
            <p:nvPr/>
          </p:nvGrpSpPr>
          <p:grpSpPr>
            <a:xfrm>
              <a:off x="4637716" y="1782597"/>
              <a:ext cx="3605531" cy="755852"/>
              <a:chOff x="1556320" y="2981187"/>
              <a:chExt cx="4716889" cy="988833"/>
            </a:xfrm>
          </p:grpSpPr>
          <p:sp>
            <p:nvSpPr>
              <p:cNvPr id="22" name="Hexágono 21"/>
              <p:cNvSpPr/>
              <p:nvPr/>
            </p:nvSpPr>
            <p:spPr>
              <a:xfrm>
                <a:off x="1556320" y="2981187"/>
                <a:ext cx="1147041" cy="988826"/>
              </a:xfrm>
              <a:prstGeom prst="hexagon">
                <a:avLst/>
              </a:prstGeom>
              <a:solidFill>
                <a:srgbClr val="ED6B06"/>
              </a:solidFill>
              <a:ln>
                <a:solidFill>
                  <a:srgbClr val="ED6B06"/>
                </a:solidFill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00" dirty="0"/>
              </a:p>
            </p:txBody>
          </p:sp>
          <p:sp>
            <p:nvSpPr>
              <p:cNvPr id="23" name="Rectángulo 22"/>
              <p:cNvSpPr/>
              <p:nvPr/>
            </p:nvSpPr>
            <p:spPr>
              <a:xfrm>
                <a:off x="2456121" y="2981192"/>
                <a:ext cx="3817088" cy="98882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ED6B06"/>
                </a:solidFill>
              </a:ln>
              <a:effectLst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MX" sz="1200" dirty="0">
                    <a:latin typeface="HelveticaNeueLT Std Lt" panose="020B0403020202020204" pitchFamily="34" charset="0"/>
                  </a:rPr>
                  <a:t>Proceso de </a:t>
                </a:r>
              </a:p>
              <a:p>
                <a:pPr algn="ctr"/>
                <a:r>
                  <a:rPr lang="es-MX" sz="1200" dirty="0">
                    <a:latin typeface="HelveticaNeueLT Std Lt" panose="020B0403020202020204" pitchFamily="34" charset="0"/>
                  </a:rPr>
                  <a:t>Entrega-recepción</a:t>
                </a:r>
              </a:p>
            </p:txBody>
          </p:sp>
        </p:grpSp>
        <p:sp>
          <p:nvSpPr>
            <p:cNvPr id="21" name="Rectángulo 20"/>
            <p:cNvSpPr/>
            <p:nvPr/>
          </p:nvSpPr>
          <p:spPr>
            <a:xfrm>
              <a:off x="4923405" y="1909821"/>
              <a:ext cx="300946" cy="50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endParaRPr lang="es-MX" sz="1400" b="1" dirty="0">
                <a:latin typeface="HelveticaNeueLT Std Lt" panose="020B0403020202020204" pitchFamily="34" charset="0"/>
              </a:endParaRPr>
            </a:p>
          </p:txBody>
        </p:sp>
      </p:grp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266310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8" name="Rectángulo 7"/>
          <p:cNvSpPr/>
          <p:nvPr/>
        </p:nvSpPr>
        <p:spPr>
          <a:xfrm>
            <a:off x="12231723" y="7403068"/>
            <a:ext cx="1524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3737D3BD-86D1-42BF-85A4-CBFDD94BFF50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23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29" name="Grupo 28"/>
          <p:cNvGrpSpPr/>
          <p:nvPr/>
        </p:nvGrpSpPr>
        <p:grpSpPr>
          <a:xfrm>
            <a:off x="11391455" y="882134"/>
            <a:ext cx="2426145" cy="458892"/>
            <a:chOff x="4634685" y="1782600"/>
            <a:chExt cx="3608563" cy="755848"/>
          </a:xfrm>
        </p:grpSpPr>
        <p:grpSp>
          <p:nvGrpSpPr>
            <p:cNvPr id="30" name="Grupo 29"/>
            <p:cNvGrpSpPr/>
            <p:nvPr/>
          </p:nvGrpSpPr>
          <p:grpSpPr>
            <a:xfrm>
              <a:off x="4634685" y="1782600"/>
              <a:ext cx="3608563" cy="755848"/>
              <a:chOff x="1552354" y="2981192"/>
              <a:chExt cx="4720855" cy="988828"/>
            </a:xfrm>
          </p:grpSpPr>
          <p:sp>
            <p:nvSpPr>
              <p:cNvPr id="32" name="Hexágono 31"/>
              <p:cNvSpPr/>
              <p:nvPr/>
            </p:nvSpPr>
            <p:spPr>
              <a:xfrm>
                <a:off x="1552354" y="2981192"/>
                <a:ext cx="1147040" cy="988828"/>
              </a:xfrm>
              <a:prstGeom prst="hexagon">
                <a:avLst/>
              </a:prstGeom>
              <a:solidFill>
                <a:srgbClr val="98AEB9"/>
              </a:solidFill>
              <a:ln>
                <a:solidFill>
                  <a:srgbClr val="98AEB9"/>
                </a:solidFill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  <p:sp>
            <p:nvSpPr>
              <p:cNvPr id="33" name="Rectángulo 32"/>
              <p:cNvSpPr/>
              <p:nvPr/>
            </p:nvSpPr>
            <p:spPr>
              <a:xfrm>
                <a:off x="2456121" y="2981192"/>
                <a:ext cx="3817088" cy="988828"/>
              </a:xfrm>
              <a:prstGeom prst="rect">
                <a:avLst/>
              </a:prstGeom>
              <a:ln w="12700">
                <a:solidFill>
                  <a:srgbClr val="98AEB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MX" sz="1200" dirty="0">
                    <a:latin typeface="HelveticaNeueLT Std Lt" panose="020B0403020202020204" pitchFamily="34" charset="0"/>
                  </a:rPr>
                  <a:t>Recursos Presupuestarios y Financieros</a:t>
                </a:r>
              </a:p>
            </p:txBody>
          </p:sp>
        </p:grpSp>
        <p:sp>
          <p:nvSpPr>
            <p:cNvPr id="31" name="Rectángulo 30"/>
            <p:cNvSpPr/>
            <p:nvPr/>
          </p:nvSpPr>
          <p:spPr>
            <a:xfrm>
              <a:off x="4788581" y="1907051"/>
              <a:ext cx="503553" cy="5069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latin typeface="HelveticaNeueLT Std Lt" panose="020B0403020202020204" pitchFamily="34" charset="0"/>
                </a:rPr>
                <a:t>I .</a:t>
              </a:r>
            </a:p>
          </p:txBody>
        </p:sp>
      </p:grpSp>
      <p:graphicFrame>
        <p:nvGraphicFramePr>
          <p:cNvPr id="35" name="Tabla 34">
            <a:extLst>
              <a:ext uri="{FF2B5EF4-FFF2-40B4-BE49-F238E27FC236}">
                <a16:creationId xmlns:a16="http://schemas.microsoft.com/office/drawing/2014/main" id="{F8C24E30-61C2-4F5E-B132-EDAE1460B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142664"/>
              </p:ext>
            </p:extLst>
          </p:nvPr>
        </p:nvGraphicFramePr>
        <p:xfrm>
          <a:off x="259519" y="1413357"/>
          <a:ext cx="13323788" cy="5854140"/>
        </p:xfrm>
        <a:graphic>
          <a:graphicData uri="http://schemas.openxmlformats.org/drawingml/2006/table">
            <a:tbl>
              <a:tblPr/>
              <a:tblGrid>
                <a:gridCol w="212315">
                  <a:extLst>
                    <a:ext uri="{9D8B030D-6E8A-4147-A177-3AD203B41FA5}">
                      <a16:colId xmlns:a16="http://schemas.microsoft.com/office/drawing/2014/main" val="905670751"/>
                    </a:ext>
                  </a:extLst>
                </a:gridCol>
                <a:gridCol w="5504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345101024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924761030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4108916203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042856954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205677770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820990790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946696027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931703392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412879829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653881266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1265879755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1973251575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991324329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575759548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217208312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512275276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242953289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1635743454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211697420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1179735161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979032530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693929836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3189084235"/>
                    </a:ext>
                  </a:extLst>
                </a:gridCol>
                <a:gridCol w="239326">
                  <a:extLst>
                    <a:ext uri="{9D8B030D-6E8A-4147-A177-3AD203B41FA5}">
                      <a16:colId xmlns:a16="http://schemas.microsoft.com/office/drawing/2014/main" val="2335256447"/>
                    </a:ext>
                  </a:extLst>
                </a:gridCol>
                <a:gridCol w="1863623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487547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es-MX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Proceso de Entrega – Recepción de la </a:t>
                      </a:r>
                    </a:p>
                    <a:p>
                      <a:pPr algn="ctr" fontAlgn="ctr"/>
                      <a:r>
                        <a:rPr lang="es-MX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Administración Pública Estatal 2015 - 2021 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17">
                <a:tc gridSpan="26"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526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Actividad</a:t>
                      </a:r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/ Semana</a:t>
                      </a:r>
                      <a:endParaRPr lang="es-MX" sz="18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Ejercicio 2020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Responsable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523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Jul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Ago.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Sep.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Oct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Nov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Dic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21775"/>
                  </a:ext>
                </a:extLst>
              </a:tr>
              <a:tr h="199526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31679"/>
                  </a:ext>
                </a:extLst>
              </a:tr>
              <a:tr h="84006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E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Coordinación con </a:t>
                      </a:r>
                      <a:r>
                        <a:rPr lang="es-ES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Administradores de Dependencias y Entidades, para el inicio de revisión de la información financiera, programática-presupuestal, contable y el respaldo documental correspondiente. </a:t>
                      </a:r>
                      <a:endParaRPr lang="es-E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SFyA - Subsecretaría de Finanzas.-Dependencias y Entidades de la APE.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006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s-E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Integración de </a:t>
                      </a:r>
                      <a:r>
                        <a:rPr lang="es-E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la información financiera, programática - presupuestal, contable y el respaldo documental correspondiente, misma que deberá cumplir con la normatividad aplicable. 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de la APE. en coordinación con la  SFyA- Subsecretaría de Finanzas.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46">
                <a:tc>
                  <a:txBody>
                    <a:bodyPr/>
                    <a:lstStyle/>
                    <a:p>
                      <a:pPr marL="0" marR="0" indent="0" algn="ctr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s-E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Conciliación de la información del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Patrimonio del Gobierno del Estado. Bienes muebles e inmuebles, así como de inversión pública.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SFyA - Subsecretaría de Finanzas</a:t>
                      </a:r>
                      <a:r>
                        <a:rPr lang="es-MX" sz="125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Subsecretaría de Administración - </a:t>
                      </a:r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SEPUIM.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804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s-E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Actualización de la información financiera y programática-presupuestal de las Dependencias</a:t>
                      </a:r>
                      <a:r>
                        <a:rPr lang="es-ES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 y Entidades de la Administración Pública Estatal.</a:t>
                      </a:r>
                      <a:endParaRPr lang="es-E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25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APE. </a:t>
                      </a:r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SFyA - Subsecretaría de Finanzas.</a:t>
                      </a:r>
                      <a:endParaRPr lang="es-MX" sz="125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604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es-ES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Seguimiento</a:t>
                      </a:r>
                      <a:r>
                        <a:rPr lang="es-ES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 al rubro de Deudores Diversos. </a:t>
                      </a:r>
                      <a:endParaRPr lang="es-E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25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APE. </a:t>
                      </a:r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SFyA - Subsecretaría de Finanzas.</a:t>
                      </a:r>
                    </a:p>
                    <a:p>
                      <a:pPr algn="just" fontAlgn="ctr"/>
                      <a:r>
                        <a:rPr lang="es-MX" sz="12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Contraloría General.</a:t>
                      </a:r>
                      <a:endParaRPr lang="es-MX" sz="125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" name="Rectángulo 13"/>
          <p:cNvSpPr/>
          <p:nvPr/>
        </p:nvSpPr>
        <p:spPr>
          <a:xfrm>
            <a:off x="427310" y="849969"/>
            <a:ext cx="7370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2800" b="1" dirty="0">
                <a:latin typeface="HelveticaNeueLT Std Lt"/>
              </a:rPr>
              <a:t>Calendario General de Actividades – Etapa I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399232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8" name="Rectángulo 7"/>
          <p:cNvSpPr/>
          <p:nvPr/>
        </p:nvSpPr>
        <p:spPr>
          <a:xfrm>
            <a:off x="12198350" y="7403068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665BD2AF-9E7F-4710-A83F-D8672730EB59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24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309880" y="22860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grpSp>
        <p:nvGrpSpPr>
          <p:cNvPr id="18" name="Grupo 17"/>
          <p:cNvGrpSpPr/>
          <p:nvPr/>
        </p:nvGrpSpPr>
        <p:grpSpPr>
          <a:xfrm>
            <a:off x="11589173" y="863023"/>
            <a:ext cx="2213187" cy="463966"/>
            <a:chOff x="4637716" y="1782597"/>
            <a:chExt cx="3605531" cy="755852"/>
          </a:xfrm>
        </p:grpSpPr>
        <p:grpSp>
          <p:nvGrpSpPr>
            <p:cNvPr id="19" name="Grupo 18"/>
            <p:cNvGrpSpPr/>
            <p:nvPr/>
          </p:nvGrpSpPr>
          <p:grpSpPr>
            <a:xfrm>
              <a:off x="4637716" y="1782597"/>
              <a:ext cx="3605531" cy="755852"/>
              <a:chOff x="1556320" y="2981187"/>
              <a:chExt cx="4716889" cy="988833"/>
            </a:xfrm>
          </p:grpSpPr>
          <p:sp>
            <p:nvSpPr>
              <p:cNvPr id="21" name="Hexágono 20"/>
              <p:cNvSpPr/>
              <p:nvPr/>
            </p:nvSpPr>
            <p:spPr>
              <a:xfrm>
                <a:off x="1556320" y="2981187"/>
                <a:ext cx="1147041" cy="988826"/>
              </a:xfrm>
              <a:prstGeom prst="hexagon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00" dirty="0"/>
              </a:p>
            </p:txBody>
          </p:sp>
          <p:sp>
            <p:nvSpPr>
              <p:cNvPr id="22" name="Rectángulo 21"/>
              <p:cNvSpPr/>
              <p:nvPr/>
            </p:nvSpPr>
            <p:spPr>
              <a:xfrm>
                <a:off x="2456121" y="2981191"/>
                <a:ext cx="3817088" cy="988829"/>
              </a:xfrm>
              <a:prstGeom prst="rect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MX" sz="1200" dirty="0">
                    <a:latin typeface="HelveticaNeueLT Std Lt" panose="020B0403020202020204" pitchFamily="34" charset="0"/>
                  </a:rPr>
                  <a:t>Recursos Humanos</a:t>
                </a:r>
              </a:p>
            </p:txBody>
          </p:sp>
        </p:grpSp>
        <p:sp>
          <p:nvSpPr>
            <p:cNvPr id="20" name="Rectángulo 19"/>
            <p:cNvSpPr/>
            <p:nvPr/>
          </p:nvSpPr>
          <p:spPr>
            <a:xfrm>
              <a:off x="4761546" y="1909821"/>
              <a:ext cx="624664" cy="50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latin typeface="HelveticaNeueLT Std Lt" panose="020B0403020202020204" pitchFamily="34" charset="0"/>
                </a:rPr>
                <a:t>II .</a:t>
              </a:r>
            </a:p>
          </p:txBody>
        </p:sp>
      </p:grpSp>
      <p:graphicFrame>
        <p:nvGraphicFramePr>
          <p:cNvPr id="24" name="Tabla 23">
            <a:extLst>
              <a:ext uri="{FF2B5EF4-FFF2-40B4-BE49-F238E27FC236}">
                <a16:creationId xmlns:a16="http://schemas.microsoft.com/office/drawing/2014/main" id="{F8C24E30-61C2-4F5E-B132-EDAE1460B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852694"/>
              </p:ext>
            </p:extLst>
          </p:nvPr>
        </p:nvGraphicFramePr>
        <p:xfrm>
          <a:off x="383925" y="1433666"/>
          <a:ext cx="13091159" cy="5951434"/>
        </p:xfrm>
        <a:graphic>
          <a:graphicData uri="http://schemas.openxmlformats.org/drawingml/2006/table">
            <a:tbl>
              <a:tblPr/>
              <a:tblGrid>
                <a:gridCol w="322462">
                  <a:extLst>
                    <a:ext uri="{9D8B030D-6E8A-4147-A177-3AD203B41FA5}">
                      <a16:colId xmlns:a16="http://schemas.microsoft.com/office/drawing/2014/main" val="905670751"/>
                    </a:ext>
                  </a:extLst>
                </a:gridCol>
                <a:gridCol w="5040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345101024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924761030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4108916203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042856954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205677770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820990790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946696027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931703392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412879829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653881266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1265879755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1973251575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991324329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575759548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217208312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512275276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242953289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1635743454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211697420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1179735161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979032530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693929836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3189084235"/>
                    </a:ext>
                  </a:extLst>
                </a:gridCol>
                <a:gridCol w="232645">
                  <a:extLst>
                    <a:ext uri="{9D8B030D-6E8A-4147-A177-3AD203B41FA5}">
                      <a16:colId xmlns:a16="http://schemas.microsoft.com/office/drawing/2014/main" val="2335256447"/>
                    </a:ext>
                  </a:extLst>
                </a:gridCol>
                <a:gridCol w="2144561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563816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Proceso de Entrega – Recepción de la </a:t>
                      </a:r>
                    </a:p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Administración Pública Estatal 2015 - 2021 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06">
                <a:tc gridSpan="26"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363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Actividad</a:t>
                      </a:r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/ Semana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Ejercicio 2020</a:t>
                      </a:r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Responsable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363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Jul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Ago.</a:t>
                      </a:r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err="1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Sep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Oct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Nov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Dic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21775"/>
                  </a:ext>
                </a:extLst>
              </a:tr>
              <a:tr h="194363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31679"/>
                  </a:ext>
                </a:extLst>
              </a:tr>
              <a:tr h="132387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Coordinación con </a:t>
                      </a:r>
                      <a:r>
                        <a:rPr lang="es-E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Administradores de Dependencias y Entidades de la APE para el inicio de la verificación e integración de las plantillas de personal,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acordes a </a:t>
                      </a:r>
                      <a:r>
                        <a:rPr lang="es-E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la estructura establecida en los Reglamentos Interiores actualizados.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2400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2400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SFyA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- </a:t>
                      </a: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Subsecretaría de Finanzas y la Dirección General de Recursos Humanos (DGRH)</a:t>
                      </a:r>
                    </a:p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APE.</a:t>
                      </a: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017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Diagnóstico General de las estructuras y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las plantillas de personal de cada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instancia desglosadas por personal de base, de confianza, contrato por honorarios; así como, contratos de personal derivados de convenios celebrados con instituciones.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en coordinación con Subsecretaría de Administración. DGRH.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1269">
                <a:tc>
                  <a:txBody>
                    <a:bodyPr/>
                    <a:lstStyle/>
                    <a:p>
                      <a:pPr marL="0" marR="0" indent="0" algn="ctr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Detección de movimientos pendientes (</a:t>
                      </a:r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altas, bajas,</a:t>
                      </a:r>
                      <a:r>
                        <a:rPr lang="es-MX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 cambios y personal comisionado</a:t>
                      </a:r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), de las</a:t>
                      </a:r>
                      <a:r>
                        <a:rPr lang="es-MX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 estructuras y plantillas de personal.</a:t>
                      </a:r>
                      <a:endParaRPr lang="es-MX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100" b="0" i="0" u="none" strike="noStrike" dirty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en coordinación con Subsecretaría de Administración. DGRH</a:t>
                      </a:r>
                      <a:endParaRPr lang="es-MX" sz="1400" b="1" i="0" u="none" strike="noStrike" dirty="0" smtClean="0">
                        <a:solidFill>
                          <a:srgbClr val="ED2336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1269">
                <a:tc>
                  <a:txBody>
                    <a:bodyPr/>
                    <a:lstStyle/>
                    <a:p>
                      <a:pPr marL="0" marR="0" indent="0" algn="ctr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Conciliación y Actualización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de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la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información en el Sistema  Integral de Recursos Humanos, para generación de Plantillas de Personal actualizadas. 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y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</a:t>
                      </a: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Subsecretaría de Administración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. DGRH</a:t>
                      </a: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Rectángulo 13"/>
          <p:cNvSpPr/>
          <p:nvPr/>
        </p:nvSpPr>
        <p:spPr>
          <a:xfrm>
            <a:off x="427310" y="849969"/>
            <a:ext cx="7370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2800" b="1" dirty="0">
                <a:latin typeface="HelveticaNeueLT Std Lt"/>
              </a:rPr>
              <a:t>Calendario General de Actividades – Etapa I</a:t>
            </a:r>
          </a:p>
        </p:txBody>
      </p:sp>
    </p:spTree>
    <p:extLst>
      <p:ext uri="{BB962C8B-B14F-4D97-AF65-F5344CB8AC3E}">
        <p14:creationId xmlns:p14="http://schemas.microsoft.com/office/powerpoint/2010/main" val="41948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rgbClr val="595959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C24E30-61C2-4F5E-B132-EDAE1460B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295479"/>
              </p:ext>
            </p:extLst>
          </p:nvPr>
        </p:nvGraphicFramePr>
        <p:xfrm>
          <a:off x="309494" y="1439025"/>
          <a:ext cx="13188718" cy="5486475"/>
        </p:xfrm>
        <a:graphic>
          <a:graphicData uri="http://schemas.openxmlformats.org/drawingml/2006/table">
            <a:tbl>
              <a:tblPr/>
              <a:tblGrid>
                <a:gridCol w="346514">
                  <a:extLst>
                    <a:ext uri="{9D8B030D-6E8A-4147-A177-3AD203B41FA5}">
                      <a16:colId xmlns:a16="http://schemas.microsoft.com/office/drawing/2014/main" val="905670751"/>
                    </a:ext>
                  </a:extLst>
                </a:gridCol>
                <a:gridCol w="50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451010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247610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089162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4285695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0567777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2099079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4669602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3170339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1287982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5388126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6587975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9732515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9132432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57575954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720831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51227527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4295328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574345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2116974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973516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790325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392983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8908423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35256447"/>
                    </a:ext>
                  </a:extLst>
                </a:gridCol>
                <a:gridCol w="265420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431223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Proceso de Entrega – Recepción de la </a:t>
                      </a:r>
                    </a:p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Administración Pública Estatal 2015 - 2021 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39">
                <a:tc gridSpan="26"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654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Actividad</a:t>
                      </a:r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/ Semana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Ejercicio 2020</a:t>
                      </a:r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Responsable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654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Jul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Ago.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Sep.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Oct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Nov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Dic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21775"/>
                  </a:ext>
                </a:extLst>
              </a:tr>
              <a:tr h="148654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31679"/>
                  </a:ext>
                </a:extLst>
              </a:tr>
              <a:tr h="82415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Reunión con</a:t>
                      </a:r>
                      <a:r>
                        <a:rPr lang="es-E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Coordinadores  Administrativos de Dependencias y Entidades, para la revisión de los </a:t>
                      </a:r>
                      <a:r>
                        <a:rPr lang="es-E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inventarios</a:t>
                      </a:r>
                      <a:r>
                        <a:rPr lang="es-ES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 de bienes muebles, bienes inmuebles y parque vehicular.</a:t>
                      </a:r>
                      <a:endParaRPr lang="es-E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  <a:endParaRPr lang="es-MX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Finanzas y Administración SFyA – Subsecretaría de Administración. Dirección Gral. de Servicios e Inventarios. (DGS e I.)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307817"/>
                  </a:ext>
                </a:extLst>
              </a:tr>
              <a:tr h="635779">
                <a:tc>
                  <a:txBody>
                    <a:bodyPr/>
                    <a:lstStyle/>
                    <a:p>
                      <a:pPr marL="0" marR="0" indent="0" algn="ctr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</a:t>
                      </a:r>
                    </a:p>
                    <a:p>
                      <a:pPr algn="ctr" fontAlgn="ctr"/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Diagnóstico General de inventarios</a:t>
                      </a:r>
                      <a:r>
                        <a:rPr lang="es-ES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 de bienes muebles, bienes inmuebles y parque vehicular y elaboración de informe ejecutivo. </a:t>
                      </a:r>
                      <a:endParaRPr lang="es-E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en coordinación con la Subsecretaría de Administración. DGS e I.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415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Levantamiento físico y verificación de los inventarios de bienes muebles,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equipo informático y parque vehicular.</a:t>
                      </a:r>
                    </a:p>
                    <a:p>
                      <a:pPr algn="just" fontAlgn="ctr"/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En apego a las medidas de observancia general.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en coordinación con la DGS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e I.</a:t>
                      </a: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2415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Detección de movimientos pendientes (altas, bajas y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cambios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), así como bienes en comodato y donaciones.</a:t>
                      </a:r>
                    </a:p>
                    <a:p>
                      <a:pPr algn="just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Revisión de etiquetas identificativas.  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de la 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5779">
                <a:tc>
                  <a:txBody>
                    <a:bodyPr/>
                    <a:lstStyle/>
                    <a:p>
                      <a:pPr marL="0" marR="0" indent="0" algn="ctr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Depuración y conciliación de la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información en el </a:t>
                      </a:r>
                      <a:r>
                        <a:rPr lang="es-MX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Sistema de Inventarios: 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altas, bajas y movimientos.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b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Dirección General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</a:t>
                      </a: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Servicios Generales e Inventarios 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12283206" y="7403068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DF68D4CC-A441-4DC6-BB34-84796A56EA60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25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18796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11604413" y="915292"/>
            <a:ext cx="2213187" cy="463966"/>
            <a:chOff x="4637716" y="1782597"/>
            <a:chExt cx="3605531" cy="755852"/>
          </a:xfrm>
        </p:grpSpPr>
        <p:grpSp>
          <p:nvGrpSpPr>
            <p:cNvPr id="21" name="Grupo 20"/>
            <p:cNvGrpSpPr/>
            <p:nvPr/>
          </p:nvGrpSpPr>
          <p:grpSpPr>
            <a:xfrm>
              <a:off x="4637716" y="1782597"/>
              <a:ext cx="3605531" cy="755852"/>
              <a:chOff x="1556320" y="2981187"/>
              <a:chExt cx="4716889" cy="988833"/>
            </a:xfrm>
          </p:grpSpPr>
          <p:sp>
            <p:nvSpPr>
              <p:cNvPr id="23" name="Hexágono 22"/>
              <p:cNvSpPr/>
              <p:nvPr/>
            </p:nvSpPr>
            <p:spPr>
              <a:xfrm>
                <a:off x="1556320" y="2981187"/>
                <a:ext cx="1147041" cy="988826"/>
              </a:xfrm>
              <a:prstGeom prst="hexagon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00" dirty="0"/>
              </a:p>
            </p:txBody>
          </p:sp>
          <p:sp>
            <p:nvSpPr>
              <p:cNvPr id="24" name="Rectángulo 23"/>
              <p:cNvSpPr/>
              <p:nvPr/>
            </p:nvSpPr>
            <p:spPr>
              <a:xfrm>
                <a:off x="2456121" y="2981192"/>
                <a:ext cx="3817088" cy="988828"/>
              </a:xfrm>
              <a:prstGeom prst="rect">
                <a:avLst/>
              </a:prstGeom>
              <a:ln w="12700">
                <a:solidFill>
                  <a:srgbClr val="92D05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MX" sz="1200" dirty="0">
                    <a:latin typeface="HelveticaNeueLT Std Lt" panose="020B0403020202020204" pitchFamily="34" charset="0"/>
                  </a:rPr>
                  <a:t>Recursos Materiales</a:t>
                </a:r>
              </a:p>
            </p:txBody>
          </p:sp>
        </p:grpSp>
        <p:sp>
          <p:nvSpPr>
            <p:cNvPr id="22" name="Rectángulo 21"/>
            <p:cNvSpPr/>
            <p:nvPr/>
          </p:nvSpPr>
          <p:spPr>
            <a:xfrm>
              <a:off x="4724986" y="1909821"/>
              <a:ext cx="697786" cy="50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latin typeface="HelveticaNeueLT Std Lt" panose="020B0403020202020204" pitchFamily="34" charset="0"/>
                </a:rPr>
                <a:t>III .</a:t>
              </a:r>
            </a:p>
          </p:txBody>
        </p:sp>
      </p:grpSp>
      <p:sp>
        <p:nvSpPr>
          <p:cNvPr id="14" name="Rectángulo 13"/>
          <p:cNvSpPr/>
          <p:nvPr/>
        </p:nvSpPr>
        <p:spPr>
          <a:xfrm>
            <a:off x="427310" y="849969"/>
            <a:ext cx="7370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2800" b="1" dirty="0">
                <a:latin typeface="HelveticaNeueLT Std Lt"/>
              </a:rPr>
              <a:t>Calendario General de Actividades – Etapa I</a:t>
            </a:r>
          </a:p>
        </p:txBody>
      </p:sp>
    </p:spTree>
    <p:extLst>
      <p:ext uri="{BB962C8B-B14F-4D97-AF65-F5344CB8AC3E}">
        <p14:creationId xmlns:p14="http://schemas.microsoft.com/office/powerpoint/2010/main" val="379073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177280" y="6813123"/>
            <a:ext cx="1203960" cy="5539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CuadroTexto 9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C24E30-61C2-4F5E-B132-EDAE1460B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667078"/>
              </p:ext>
            </p:extLst>
          </p:nvPr>
        </p:nvGraphicFramePr>
        <p:xfrm>
          <a:off x="457199" y="1525027"/>
          <a:ext cx="12637605" cy="4797980"/>
        </p:xfrm>
        <a:graphic>
          <a:graphicData uri="http://schemas.openxmlformats.org/drawingml/2006/table">
            <a:tbl>
              <a:tblPr/>
              <a:tblGrid>
                <a:gridCol w="429235">
                  <a:extLst>
                    <a:ext uri="{9D8B030D-6E8A-4147-A177-3AD203B41FA5}">
                      <a16:colId xmlns:a16="http://schemas.microsoft.com/office/drawing/2014/main" val="905670751"/>
                    </a:ext>
                  </a:extLst>
                </a:gridCol>
                <a:gridCol w="50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3451010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247610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089162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04285695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0567777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2099079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94669602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3170339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1287982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5388126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26587975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9732515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9132432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57575954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720831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51227527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4295328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574345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21169742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7973516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7903253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9392983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8908423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335256447"/>
                    </a:ext>
                  </a:extLst>
                </a:gridCol>
                <a:gridCol w="202037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621632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Proceso de Entrega – Recepción de la </a:t>
                      </a:r>
                    </a:p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Administración Pública Estatal 2015 - 2021 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87">
                <a:tc gridSpan="26"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294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Actividad</a:t>
                      </a:r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/ Semana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Ejercicio 2020</a:t>
                      </a:r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Responsable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294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Jul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Ago.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Sep.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Oct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Nov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Dic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21775"/>
                  </a:ext>
                </a:extLst>
              </a:tr>
              <a:tr h="214294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31679"/>
                  </a:ext>
                </a:extLst>
              </a:tr>
              <a:tr h="1457969">
                <a:tc>
                  <a:txBody>
                    <a:bodyPr/>
                    <a:lstStyle/>
                    <a:p>
                      <a:pPr marL="0" marR="0" indent="0" algn="ctr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Etiquetado y re-etiquetado</a:t>
                      </a:r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 de bienes muebles, </a:t>
                      </a:r>
                    </a:p>
                    <a:p>
                      <a:pPr algn="just" fontAlgn="ctr"/>
                      <a:r>
                        <a:rPr lang="es-ES" sz="16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y balizamiento del parque vehicular. </a:t>
                      </a:r>
                      <a:endParaRPr lang="es-E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 y Entidades  en coordinación con Dirección de Servicios Generales e Inventarios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0010">
                <a:tc>
                  <a:txBody>
                    <a:bodyPr/>
                    <a:lstStyle/>
                    <a:p>
                      <a:pPr marL="0" marR="0" indent="0" algn="ctr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Conciliar con la Secretaría de Finanzas y Administración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los Inventarios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de bienes muebles e inmuebles que conforman el Patrimonio del Gobierno del Estado.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SFyA Subsecretaría de Finanzas-Subsecretaría de Administración, SEPUIM.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12283206" y="7403068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0F0557FA-DDE3-48DA-B1F5-BDBF33BDC257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26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18440" y="1676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11604413" y="871062"/>
            <a:ext cx="2213187" cy="463966"/>
            <a:chOff x="4637716" y="1782597"/>
            <a:chExt cx="3605531" cy="755852"/>
          </a:xfrm>
        </p:grpSpPr>
        <p:grpSp>
          <p:nvGrpSpPr>
            <p:cNvPr id="25" name="Grupo 24"/>
            <p:cNvGrpSpPr/>
            <p:nvPr/>
          </p:nvGrpSpPr>
          <p:grpSpPr>
            <a:xfrm>
              <a:off x="4637716" y="1782597"/>
              <a:ext cx="3605531" cy="755852"/>
              <a:chOff x="1556320" y="2981187"/>
              <a:chExt cx="4716889" cy="988833"/>
            </a:xfrm>
          </p:grpSpPr>
          <p:sp>
            <p:nvSpPr>
              <p:cNvPr id="27" name="Hexágono 26"/>
              <p:cNvSpPr/>
              <p:nvPr/>
            </p:nvSpPr>
            <p:spPr>
              <a:xfrm>
                <a:off x="1556320" y="2981187"/>
                <a:ext cx="1147041" cy="988826"/>
              </a:xfrm>
              <a:prstGeom prst="hexagon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400" dirty="0"/>
              </a:p>
            </p:txBody>
          </p:sp>
          <p:sp>
            <p:nvSpPr>
              <p:cNvPr id="28" name="Rectángulo 27"/>
              <p:cNvSpPr/>
              <p:nvPr/>
            </p:nvSpPr>
            <p:spPr>
              <a:xfrm>
                <a:off x="2456121" y="2981192"/>
                <a:ext cx="3817088" cy="988828"/>
              </a:xfrm>
              <a:prstGeom prst="rect">
                <a:avLst/>
              </a:prstGeom>
              <a:ln w="12700">
                <a:solidFill>
                  <a:srgbClr val="92D05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s-MX" sz="1200" dirty="0">
                    <a:latin typeface="HelveticaNeueLT Std Lt" panose="020B0403020202020204" pitchFamily="34" charset="0"/>
                  </a:rPr>
                  <a:t>Recursos Materiales</a:t>
                </a:r>
              </a:p>
            </p:txBody>
          </p:sp>
        </p:grpSp>
        <p:sp>
          <p:nvSpPr>
            <p:cNvPr id="26" name="Rectángulo 25"/>
            <p:cNvSpPr/>
            <p:nvPr/>
          </p:nvSpPr>
          <p:spPr>
            <a:xfrm>
              <a:off x="4724986" y="1909821"/>
              <a:ext cx="697786" cy="5014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latin typeface="HelveticaNeueLT Std Lt" panose="020B0403020202020204" pitchFamily="34" charset="0"/>
                </a:rPr>
                <a:t>III .</a:t>
              </a:r>
            </a:p>
          </p:txBody>
        </p:sp>
      </p:grpSp>
      <p:sp>
        <p:nvSpPr>
          <p:cNvPr id="16" name="Rectángulo 15"/>
          <p:cNvSpPr/>
          <p:nvPr/>
        </p:nvSpPr>
        <p:spPr>
          <a:xfrm>
            <a:off x="427310" y="849969"/>
            <a:ext cx="7370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2800" b="1" dirty="0">
                <a:latin typeface="HelveticaNeueLT Std Lt"/>
              </a:rPr>
              <a:t>Calendario General de Actividades – Etapa I</a:t>
            </a:r>
          </a:p>
        </p:txBody>
      </p:sp>
    </p:spTree>
    <p:extLst>
      <p:ext uri="{BB962C8B-B14F-4D97-AF65-F5344CB8AC3E}">
        <p14:creationId xmlns:p14="http://schemas.microsoft.com/office/powerpoint/2010/main" val="135458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11608986" y="886185"/>
            <a:ext cx="2208614" cy="496196"/>
            <a:chOff x="5580694" y="6315534"/>
            <a:chExt cx="3608562" cy="685501"/>
          </a:xfrm>
        </p:grpSpPr>
        <p:sp>
          <p:nvSpPr>
            <p:cNvPr id="12" name="Hexágono 11"/>
            <p:cNvSpPr/>
            <p:nvPr/>
          </p:nvSpPr>
          <p:spPr>
            <a:xfrm>
              <a:off x="5580694" y="6315534"/>
              <a:ext cx="876783" cy="685501"/>
            </a:xfrm>
            <a:prstGeom prst="hexagon">
              <a:avLst/>
            </a:prstGeom>
            <a:solidFill>
              <a:srgbClr val="678797"/>
            </a:solidFill>
            <a:ln>
              <a:solidFill>
                <a:srgbClr val="678797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200" dirty="0"/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6271520" y="6315534"/>
              <a:ext cx="2917736" cy="685501"/>
            </a:xfrm>
            <a:prstGeom prst="rect">
              <a:avLst/>
            </a:prstGeom>
            <a:ln w="12700">
              <a:solidFill>
                <a:srgbClr val="678797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MX" sz="1200" dirty="0">
                  <a:latin typeface="HelveticaNeueLT Std Lt" panose="020B0403020202020204" pitchFamily="34" charset="0"/>
                </a:rPr>
                <a:t>Archivos y Transparencia</a:t>
              </a:r>
            </a:p>
          </p:txBody>
        </p:sp>
        <p:sp>
          <p:nvSpPr>
            <p:cNvPr id="19" name="Rectángulo 18"/>
            <p:cNvSpPr/>
            <p:nvPr/>
          </p:nvSpPr>
          <p:spPr>
            <a:xfrm>
              <a:off x="5671710" y="6490805"/>
              <a:ext cx="606998" cy="4251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 smtClean="0">
                  <a:latin typeface="HelveticaNeueLT Std Lt" panose="020B0403020202020204" pitchFamily="34" charset="0"/>
                </a:rPr>
                <a:t>IV</a:t>
              </a:r>
              <a:r>
                <a:rPr lang="es-MX" sz="1400" b="1" dirty="0">
                  <a:latin typeface="HelveticaNeueLT Std Lt" panose="020B0403020202020204" pitchFamily="34" charset="0"/>
                </a:rPr>
                <a:t>.</a:t>
              </a:r>
            </a:p>
          </p:txBody>
        </p:sp>
      </p:grpSp>
      <p:sp>
        <p:nvSpPr>
          <p:cNvPr id="10" name="CuadroTexto 9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C24E30-61C2-4F5E-B132-EDAE1460B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544140"/>
              </p:ext>
            </p:extLst>
          </p:nvPr>
        </p:nvGraphicFramePr>
        <p:xfrm>
          <a:off x="355680" y="1747661"/>
          <a:ext cx="12964079" cy="5235881"/>
        </p:xfrm>
        <a:graphic>
          <a:graphicData uri="http://schemas.openxmlformats.org/drawingml/2006/table">
            <a:tbl>
              <a:tblPr/>
              <a:tblGrid>
                <a:gridCol w="316687">
                  <a:extLst>
                    <a:ext uri="{9D8B030D-6E8A-4147-A177-3AD203B41FA5}">
                      <a16:colId xmlns:a16="http://schemas.microsoft.com/office/drawing/2014/main" val="905670751"/>
                    </a:ext>
                  </a:extLst>
                </a:gridCol>
                <a:gridCol w="5131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924">
                  <a:extLst>
                    <a:ext uri="{9D8B030D-6E8A-4147-A177-3AD203B41FA5}">
                      <a16:colId xmlns:a16="http://schemas.microsoft.com/office/drawing/2014/main" val="3345101024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924761030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4108916203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042856954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205677770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820990790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946696027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931703392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412879829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653881266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1265879755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1973251575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991324329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575759548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217208312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512275276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242953289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1635743454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211697420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1179735161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979032530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693929836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3189084235"/>
                    </a:ext>
                  </a:extLst>
                </a:gridCol>
                <a:gridCol w="221487">
                  <a:extLst>
                    <a:ext uri="{9D8B030D-6E8A-4147-A177-3AD203B41FA5}">
                      <a16:colId xmlns:a16="http://schemas.microsoft.com/office/drawing/2014/main" val="2335256447"/>
                    </a:ext>
                  </a:extLst>
                </a:gridCol>
                <a:gridCol w="210615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512536">
                <a:tc gridSpan="27"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Proceso de Entrega – Recepción de la </a:t>
                      </a:r>
                    </a:p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Administración Pública Estatal 2015 - 2021 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">
                <a:tc gridSpan="26"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5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893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Actividad</a:t>
                      </a:r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/ Semana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 fontAlgn="ctr"/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Ejercicio 2020</a:t>
                      </a:r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/>
                        </a:rPr>
                        <a:t>Responsable</a:t>
                      </a:r>
                      <a:endParaRPr lang="es-MX" sz="1600" b="1" i="0" u="none" strike="noStrike" dirty="0">
                        <a:solidFill>
                          <a:schemeClr val="tx1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893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Jul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Ago.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Sep.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Oct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Nov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Dic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6B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21775"/>
                  </a:ext>
                </a:extLst>
              </a:tr>
              <a:tr h="160893">
                <a:tc gridSpan="2" vMerge="1">
                  <a:txBody>
                    <a:bodyPr/>
                    <a:lstStyle/>
                    <a:p>
                      <a:pPr algn="ctr" fontAlgn="ctr"/>
                      <a:endParaRPr lang="es-MX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1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2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3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HelveticaNeueLT Std Lt"/>
                        </a:rPr>
                        <a:t>4</a:t>
                      </a: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MX" sz="1000" b="1" i="0" u="none" strike="noStrike" dirty="0">
                        <a:solidFill>
                          <a:srgbClr val="FFFFFF"/>
                        </a:solidFill>
                        <a:effectLst/>
                        <a:latin typeface="HelveticaNeueLT Std Lt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931679"/>
                  </a:ext>
                </a:extLst>
              </a:tr>
              <a:tr h="142736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Coordinación</a:t>
                      </a:r>
                      <a:r>
                        <a:rPr lang="es-ES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 </a:t>
                      </a:r>
                      <a:r>
                        <a:rPr lang="es-E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con</a:t>
                      </a:r>
                      <a:r>
                        <a:rPr lang="es-ES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 Enlaces de transparencia de Dependencias y Entidades, para la revisión y depuración de archivos e información obligatoria en materia de transparencia. </a:t>
                      </a:r>
                      <a:endParaRPr lang="es-E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OPEPP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en coordinación con </a:t>
                      </a: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</a:t>
                      </a: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9366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Integración </a:t>
                      </a:r>
                      <a:r>
                        <a:rPr lang="es-ES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archivos y seguimiento al cumplimiento de la información obligatoria en materia de transparencia. </a:t>
                      </a:r>
                      <a:endParaRPr lang="es-ES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APE.</a:t>
                      </a: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9366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s-ES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Revisión de la información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de archivos y transparencia publicada en el portal de las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APE.</a:t>
                      </a:r>
                      <a:endParaRPr lang="es-MX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9540" marR="9540" marT="9540" marB="0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OPEPP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en coordinación con </a:t>
                      </a:r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Dependencias</a:t>
                      </a:r>
                      <a:r>
                        <a:rPr lang="es-MX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 y Entidades de la APE.</a:t>
                      </a: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  <a:p>
                      <a:pPr marL="0" marR="0" indent="0" algn="l" defTabSz="10058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12283206" y="7403068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0A82E127-E29F-4485-8042-8455F94BD1DF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27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187960" y="19812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427310" y="849969"/>
            <a:ext cx="7370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2800" b="1" dirty="0">
                <a:latin typeface="HelveticaNeueLT Std Lt"/>
              </a:rPr>
              <a:t>Calendario General de Actividades – Etapa I</a:t>
            </a:r>
          </a:p>
        </p:txBody>
      </p:sp>
    </p:spTree>
    <p:extLst>
      <p:ext uri="{BB962C8B-B14F-4D97-AF65-F5344CB8AC3E}">
        <p14:creationId xmlns:p14="http://schemas.microsoft.com/office/powerpoint/2010/main" val="12920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487681" y="998724"/>
            <a:ext cx="10124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X. </a:t>
            </a:r>
            <a:r>
              <a:rPr lang="es-MX" sz="3200" b="1" dirty="0">
                <a:latin typeface="HelveticaNeueLT Std Lt" panose="020B0403020202020204" pitchFamily="34" charset="0"/>
              </a:rPr>
              <a:t>Sistema Electrónico de Entrega – Recepción. </a:t>
            </a:r>
            <a:endParaRPr lang="es-MX" sz="3200" b="1" dirty="0">
              <a:latin typeface="HelveticaNeueLT Std Lt" panose="020B0403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upo 51"/>
          <p:cNvGrpSpPr/>
          <p:nvPr/>
        </p:nvGrpSpPr>
        <p:grpSpPr>
          <a:xfrm>
            <a:off x="0" y="7403068"/>
            <a:ext cx="13817600" cy="369332"/>
            <a:chOff x="152400" y="7555468"/>
            <a:chExt cx="10058400" cy="369332"/>
          </a:xfrm>
        </p:grpSpPr>
        <p:sp>
          <p:nvSpPr>
            <p:cNvPr id="53" name="CuadroTexto 52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666363" y="7555468"/>
              <a:ext cx="15343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28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2" name="Rectángulo 1"/>
          <p:cNvSpPr/>
          <p:nvPr/>
        </p:nvSpPr>
        <p:spPr>
          <a:xfrm>
            <a:off x="731520" y="1967147"/>
            <a:ext cx="124815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HelveticaNeueLT Std Lt" panose="020B0403020202020204" pitchFamily="34" charset="0"/>
              </a:rPr>
              <a:t>La Contraloría General, en coordinación con la Secretaría de Finanzas y Administración con el propósito de facilitar, sistematizar y administrar, de forma oportuna y eficiente, la información de los procesos de Entrega-Recepción, pondrán a disposición el Sistema de Entrega-Recepción; que contará con; 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63634" y="225778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  <p:grpSp>
        <p:nvGrpSpPr>
          <p:cNvPr id="14" name="Grupo 13" descr="Forma de línea de tiempo con círculos">
            <a:extLst>
              <a:ext uri="{FF2B5EF4-FFF2-40B4-BE49-F238E27FC236}">
                <a16:creationId xmlns:a16="http://schemas.microsoft.com/office/drawing/2014/main" id="{445AC44E-1E9A-4ECD-A070-2F1C1B6C9B16}"/>
              </a:ext>
            </a:extLst>
          </p:cNvPr>
          <p:cNvGrpSpPr/>
          <p:nvPr/>
        </p:nvGrpSpPr>
        <p:grpSpPr>
          <a:xfrm rot="16200000">
            <a:off x="2291996" y="5191488"/>
            <a:ext cx="2792049" cy="468534"/>
            <a:chOff x="734448" y="5329238"/>
            <a:chExt cx="2159566" cy="360105"/>
          </a:xfrm>
          <a:solidFill>
            <a:schemeClr val="bg1">
              <a:lumMod val="50000"/>
            </a:schemeClr>
          </a:solidFill>
        </p:grpSpPr>
        <p:sp>
          <p:nvSpPr>
            <p:cNvPr id="15" name="Forma libre 146">
              <a:extLst>
                <a:ext uri="{FF2B5EF4-FFF2-40B4-BE49-F238E27FC236}">
                  <a16:creationId xmlns:a16="http://schemas.microsoft.com/office/drawing/2014/main" id="{56907E61-3CD4-49D1-A2EA-8BE39EFF10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34448" y="5329239"/>
              <a:ext cx="157163" cy="157163"/>
            </a:xfrm>
            <a:custGeom>
              <a:avLst/>
              <a:gdLst>
                <a:gd name="T0" fmla="*/ 48 w 50"/>
                <a:gd name="T1" fmla="*/ 25 h 50"/>
                <a:gd name="T2" fmla="*/ 46 w 50"/>
                <a:gd name="T3" fmla="*/ 25 h 50"/>
                <a:gd name="T4" fmla="*/ 39 w 50"/>
                <a:gd name="T5" fmla="*/ 40 h 50"/>
                <a:gd name="T6" fmla="*/ 25 w 50"/>
                <a:gd name="T7" fmla="*/ 46 h 50"/>
                <a:gd name="T8" fmla="*/ 10 w 50"/>
                <a:gd name="T9" fmla="*/ 40 h 50"/>
                <a:gd name="T10" fmla="*/ 4 w 50"/>
                <a:gd name="T11" fmla="*/ 25 h 50"/>
                <a:gd name="T12" fmla="*/ 10 w 50"/>
                <a:gd name="T13" fmla="*/ 10 h 50"/>
                <a:gd name="T14" fmla="*/ 25 w 50"/>
                <a:gd name="T15" fmla="*/ 4 h 50"/>
                <a:gd name="T16" fmla="*/ 39 w 50"/>
                <a:gd name="T17" fmla="*/ 10 h 50"/>
                <a:gd name="T18" fmla="*/ 46 w 50"/>
                <a:gd name="T19" fmla="*/ 25 h 50"/>
                <a:gd name="T20" fmla="*/ 48 w 50"/>
                <a:gd name="T21" fmla="*/ 25 h 50"/>
                <a:gd name="T22" fmla="*/ 50 w 50"/>
                <a:gd name="T23" fmla="*/ 25 h 50"/>
                <a:gd name="T24" fmla="*/ 25 w 50"/>
                <a:gd name="T25" fmla="*/ 0 h 50"/>
                <a:gd name="T26" fmla="*/ 0 w 50"/>
                <a:gd name="T27" fmla="*/ 25 h 50"/>
                <a:gd name="T28" fmla="*/ 25 w 50"/>
                <a:gd name="T29" fmla="*/ 50 h 50"/>
                <a:gd name="T30" fmla="*/ 50 w 50"/>
                <a:gd name="T31" fmla="*/ 25 h 50"/>
                <a:gd name="T32" fmla="*/ 48 w 50"/>
                <a:gd name="T33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50">
                  <a:moveTo>
                    <a:pt x="48" y="25"/>
                  </a:moveTo>
                  <a:cubicBezTo>
                    <a:pt x="46" y="25"/>
                    <a:pt x="46" y="25"/>
                    <a:pt x="46" y="25"/>
                  </a:cubicBezTo>
                  <a:cubicBezTo>
                    <a:pt x="46" y="31"/>
                    <a:pt x="43" y="36"/>
                    <a:pt x="39" y="40"/>
                  </a:cubicBezTo>
                  <a:cubicBezTo>
                    <a:pt x="36" y="44"/>
                    <a:pt x="30" y="46"/>
                    <a:pt x="25" y="46"/>
                  </a:cubicBezTo>
                  <a:cubicBezTo>
                    <a:pt x="19" y="46"/>
                    <a:pt x="14" y="44"/>
                    <a:pt x="10" y="40"/>
                  </a:cubicBezTo>
                  <a:cubicBezTo>
                    <a:pt x="6" y="36"/>
                    <a:pt x="4" y="31"/>
                    <a:pt x="4" y="25"/>
                  </a:cubicBezTo>
                  <a:cubicBezTo>
                    <a:pt x="4" y="19"/>
                    <a:pt x="6" y="14"/>
                    <a:pt x="10" y="10"/>
                  </a:cubicBezTo>
                  <a:cubicBezTo>
                    <a:pt x="14" y="6"/>
                    <a:pt x="19" y="4"/>
                    <a:pt x="25" y="4"/>
                  </a:cubicBezTo>
                  <a:cubicBezTo>
                    <a:pt x="30" y="4"/>
                    <a:pt x="36" y="6"/>
                    <a:pt x="39" y="10"/>
                  </a:cubicBezTo>
                  <a:cubicBezTo>
                    <a:pt x="43" y="14"/>
                    <a:pt x="46" y="19"/>
                    <a:pt x="46" y="25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0" y="25"/>
                    <a:pt x="50" y="25"/>
                    <a:pt x="50" y="25"/>
                  </a:cubicBezTo>
                  <a:cubicBezTo>
                    <a:pt x="50" y="11"/>
                    <a:pt x="38" y="0"/>
                    <a:pt x="25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8" y="50"/>
                    <a:pt x="50" y="39"/>
                    <a:pt x="50" y="25"/>
                  </a:cubicBezTo>
                  <a:lnTo>
                    <a:pt x="48" y="2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16" name="Forma libre 147">
              <a:extLst>
                <a:ext uri="{FF2B5EF4-FFF2-40B4-BE49-F238E27FC236}">
                  <a16:creationId xmlns:a16="http://schemas.microsoft.com/office/drawing/2014/main" id="{0103CD4C-EDDE-4D83-A553-6307C2C114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851" y="5329238"/>
              <a:ext cx="157163" cy="157163"/>
            </a:xfrm>
            <a:custGeom>
              <a:avLst/>
              <a:gdLst>
                <a:gd name="T0" fmla="*/ 48 w 50"/>
                <a:gd name="T1" fmla="*/ 25 h 50"/>
                <a:gd name="T2" fmla="*/ 46 w 50"/>
                <a:gd name="T3" fmla="*/ 25 h 50"/>
                <a:gd name="T4" fmla="*/ 40 w 50"/>
                <a:gd name="T5" fmla="*/ 40 h 50"/>
                <a:gd name="T6" fmla="*/ 25 w 50"/>
                <a:gd name="T7" fmla="*/ 46 h 50"/>
                <a:gd name="T8" fmla="*/ 10 w 50"/>
                <a:gd name="T9" fmla="*/ 40 h 50"/>
                <a:gd name="T10" fmla="*/ 4 w 50"/>
                <a:gd name="T11" fmla="*/ 25 h 50"/>
                <a:gd name="T12" fmla="*/ 10 w 50"/>
                <a:gd name="T13" fmla="*/ 10 h 50"/>
                <a:gd name="T14" fmla="*/ 25 w 50"/>
                <a:gd name="T15" fmla="*/ 4 h 50"/>
                <a:gd name="T16" fmla="*/ 40 w 50"/>
                <a:gd name="T17" fmla="*/ 10 h 50"/>
                <a:gd name="T18" fmla="*/ 46 w 50"/>
                <a:gd name="T19" fmla="*/ 25 h 50"/>
                <a:gd name="T20" fmla="*/ 48 w 50"/>
                <a:gd name="T21" fmla="*/ 25 h 50"/>
                <a:gd name="T22" fmla="*/ 50 w 50"/>
                <a:gd name="T23" fmla="*/ 25 h 50"/>
                <a:gd name="T24" fmla="*/ 25 w 50"/>
                <a:gd name="T25" fmla="*/ 0 h 50"/>
                <a:gd name="T26" fmla="*/ 0 w 50"/>
                <a:gd name="T27" fmla="*/ 25 h 50"/>
                <a:gd name="T28" fmla="*/ 25 w 50"/>
                <a:gd name="T29" fmla="*/ 50 h 50"/>
                <a:gd name="T30" fmla="*/ 50 w 50"/>
                <a:gd name="T31" fmla="*/ 25 h 50"/>
                <a:gd name="T32" fmla="*/ 48 w 50"/>
                <a:gd name="T33" fmla="*/ 2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50">
                  <a:moveTo>
                    <a:pt x="48" y="25"/>
                  </a:moveTo>
                  <a:cubicBezTo>
                    <a:pt x="46" y="25"/>
                    <a:pt x="46" y="25"/>
                    <a:pt x="46" y="25"/>
                  </a:cubicBezTo>
                  <a:cubicBezTo>
                    <a:pt x="46" y="31"/>
                    <a:pt x="44" y="36"/>
                    <a:pt x="40" y="40"/>
                  </a:cubicBezTo>
                  <a:cubicBezTo>
                    <a:pt x="36" y="44"/>
                    <a:pt x="31" y="46"/>
                    <a:pt x="25" y="46"/>
                  </a:cubicBezTo>
                  <a:cubicBezTo>
                    <a:pt x="19" y="46"/>
                    <a:pt x="14" y="44"/>
                    <a:pt x="10" y="40"/>
                  </a:cubicBezTo>
                  <a:cubicBezTo>
                    <a:pt x="6" y="36"/>
                    <a:pt x="4" y="31"/>
                    <a:pt x="4" y="25"/>
                  </a:cubicBezTo>
                  <a:cubicBezTo>
                    <a:pt x="4" y="19"/>
                    <a:pt x="6" y="14"/>
                    <a:pt x="10" y="10"/>
                  </a:cubicBezTo>
                  <a:cubicBezTo>
                    <a:pt x="14" y="6"/>
                    <a:pt x="19" y="4"/>
                    <a:pt x="25" y="4"/>
                  </a:cubicBezTo>
                  <a:cubicBezTo>
                    <a:pt x="31" y="4"/>
                    <a:pt x="36" y="6"/>
                    <a:pt x="40" y="10"/>
                  </a:cubicBezTo>
                  <a:cubicBezTo>
                    <a:pt x="44" y="14"/>
                    <a:pt x="46" y="19"/>
                    <a:pt x="46" y="25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0" y="25"/>
                    <a:pt x="50" y="25"/>
                    <a:pt x="50" y="25"/>
                  </a:cubicBezTo>
                  <a:cubicBezTo>
                    <a:pt x="50" y="11"/>
                    <a:pt x="39" y="0"/>
                    <a:pt x="25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9" y="50"/>
                    <a:pt x="50" y="39"/>
                    <a:pt x="50" y="25"/>
                  </a:cubicBezTo>
                  <a:lnTo>
                    <a:pt x="48" y="2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17" name="Rectángulo 148">
              <a:extLst>
                <a:ext uri="{FF2B5EF4-FFF2-40B4-BE49-F238E27FC236}">
                  <a16:creationId xmlns:a16="http://schemas.microsoft.com/office/drawing/2014/main" id="{1F76FC4E-8C96-4955-A44C-80AB978CC6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613" y="5379824"/>
              <a:ext cx="1848414" cy="35139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19" name="Forma libre 156">
              <a:extLst>
                <a:ext uri="{FF2B5EF4-FFF2-40B4-BE49-F238E27FC236}">
                  <a16:creationId xmlns:a16="http://schemas.microsoft.com/office/drawing/2014/main" id="{A7D5934E-5838-4792-BAB2-4FA1ECD7D3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50976" y="5440105"/>
              <a:ext cx="12700" cy="249238"/>
            </a:xfrm>
            <a:custGeom>
              <a:avLst/>
              <a:gdLst>
                <a:gd name="T0" fmla="*/ 8 w 8"/>
                <a:gd name="T1" fmla="*/ 157 h 157"/>
                <a:gd name="T2" fmla="*/ 8 w 8"/>
                <a:gd name="T3" fmla="*/ 0 h 157"/>
                <a:gd name="T4" fmla="*/ 0 w 8"/>
                <a:gd name="T5" fmla="*/ 0 h 157"/>
                <a:gd name="T6" fmla="*/ 0 w 8"/>
                <a:gd name="T7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57">
                  <a:moveTo>
                    <a:pt x="8" y="157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0" name="Rectángulo 163">
              <a:extLst>
                <a:ext uri="{FF2B5EF4-FFF2-40B4-BE49-F238E27FC236}">
                  <a16:creationId xmlns:a16="http://schemas.microsoft.com/office/drawing/2014/main" id="{56C18A6F-AE66-41CB-8B73-74F9FFBD44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3788" y="5408613"/>
              <a:ext cx="12700" cy="2492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1" name="Forma libre 164">
              <a:extLst>
                <a:ext uri="{FF2B5EF4-FFF2-40B4-BE49-F238E27FC236}">
                  <a16:creationId xmlns:a16="http://schemas.microsoft.com/office/drawing/2014/main" id="{62528F4A-4E2C-4153-84BA-BA7F8EC487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363788" y="5408613"/>
              <a:ext cx="12700" cy="249238"/>
            </a:xfrm>
            <a:custGeom>
              <a:avLst/>
              <a:gdLst>
                <a:gd name="T0" fmla="*/ 8 w 8"/>
                <a:gd name="T1" fmla="*/ 157 h 157"/>
                <a:gd name="T2" fmla="*/ 8 w 8"/>
                <a:gd name="T3" fmla="*/ 0 h 157"/>
                <a:gd name="T4" fmla="*/ 0 w 8"/>
                <a:gd name="T5" fmla="*/ 0 h 157"/>
                <a:gd name="T6" fmla="*/ 0 w 8"/>
                <a:gd name="T7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57">
                  <a:moveTo>
                    <a:pt x="8" y="157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157"/>
                  </a:ln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4" name="Elipse 153">
              <a:extLst>
                <a:ext uri="{FF2B5EF4-FFF2-40B4-BE49-F238E27FC236}">
                  <a16:creationId xmlns:a16="http://schemas.microsoft.com/office/drawing/2014/main" id="{01715FF7-C88F-4787-A33E-853ABCC08B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651" y="5335588"/>
              <a:ext cx="146050" cy="14446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  <p:sp>
          <p:nvSpPr>
            <p:cNvPr id="26" name="Elipse 161">
              <a:extLst>
                <a:ext uri="{FF2B5EF4-FFF2-40B4-BE49-F238E27FC236}">
                  <a16:creationId xmlns:a16="http://schemas.microsoft.com/office/drawing/2014/main" id="{67152FCF-215C-46DB-8496-4A18A6A1E3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8701" y="5335588"/>
              <a:ext cx="144463" cy="14446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dirty="0"/>
            </a:p>
          </p:txBody>
        </p:sp>
      </p:grpSp>
      <p:sp>
        <p:nvSpPr>
          <p:cNvPr id="27" name="Rectángulo 26"/>
          <p:cNvSpPr/>
          <p:nvPr/>
        </p:nvSpPr>
        <p:spPr>
          <a:xfrm>
            <a:off x="1879601" y="7501898"/>
            <a:ext cx="510588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Lineamientos para la Regulación de los Procesos de Entrega-Recepción, artículo 49. </a:t>
            </a:r>
            <a:endParaRPr lang="es-MX" sz="900" dirty="0"/>
          </a:p>
        </p:txBody>
      </p:sp>
      <p:sp>
        <p:nvSpPr>
          <p:cNvPr id="3" name="Rectángulo 2"/>
          <p:cNvSpPr/>
          <p:nvPr/>
        </p:nvSpPr>
        <p:spPr>
          <a:xfrm>
            <a:off x="3954999" y="5617368"/>
            <a:ext cx="387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b="1" dirty="0">
                <a:latin typeface="HelveticaNeueLT Std Lt" panose="020B0403020202020204" pitchFamily="34" charset="0"/>
                <a:ea typeface="Calibri" panose="020F0502020204030204" pitchFamily="34" charset="0"/>
              </a:rPr>
              <a:t>27</a:t>
            </a:r>
            <a:r>
              <a:rPr lang="es-MX" sz="2800" dirty="0">
                <a:latin typeface="HelveticaNeueLT Std Lt" panose="020B0403020202020204" pitchFamily="34" charset="0"/>
                <a:ea typeface="Calibri" panose="020F0502020204030204" pitchFamily="34" charset="0"/>
              </a:rPr>
              <a:t> </a:t>
            </a:r>
            <a:r>
              <a:rPr lang="es-MX" sz="2800" b="1" dirty="0">
                <a:latin typeface="HelveticaNeueLT Std Lt" panose="020B0403020202020204" pitchFamily="34" charset="0"/>
                <a:ea typeface="Calibri" panose="020F0502020204030204" pitchFamily="34" charset="0"/>
              </a:rPr>
              <a:t>(veintisiete) anexos</a:t>
            </a:r>
            <a:r>
              <a:rPr lang="es-MX" sz="2800" dirty="0">
                <a:latin typeface="HelveticaNeueLT Std Lt" panose="020B0403020202020204" pitchFamily="34" charset="0"/>
                <a:ea typeface="Calibri" panose="020F0502020204030204" pitchFamily="34" charset="0"/>
              </a:rPr>
              <a:t> </a:t>
            </a:r>
            <a:endParaRPr lang="es-MX" sz="2800" dirty="0">
              <a:latin typeface="HelveticaNeueLT Std Lt" panose="020B0403020202020204" pitchFamily="34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3881314" y="4371309"/>
            <a:ext cx="78213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b="1" dirty="0">
                <a:latin typeface="HelveticaNeueLT Std Lt" panose="020B0403020202020204" pitchFamily="34" charset="0"/>
              </a:rPr>
              <a:t>1 (un) Formato de Acta de Entrega-Recepción </a:t>
            </a:r>
            <a:endParaRPr lang="es-MX" sz="2800" dirty="0">
              <a:latin typeface="HelveticaNeueLT Std L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22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1879600" y="7403068"/>
            <a:ext cx="100584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8" name="Rectángulo 7"/>
          <p:cNvSpPr/>
          <p:nvPr/>
        </p:nvSpPr>
        <p:spPr>
          <a:xfrm>
            <a:off x="10384489" y="7403068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0A82E127-E29F-4485-8042-8455F94BD1DF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29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3272618" y="3708140"/>
            <a:ext cx="74218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latin typeface="HelveticaNeueLT Std Lt" panose="020B0403020202020204" pitchFamily="34" charset="0"/>
              </a:rPr>
              <a:t>PROCESO DE ENTREGA – RECEPCIÓN </a:t>
            </a:r>
          </a:p>
          <a:p>
            <a:pPr algn="ctr"/>
            <a:r>
              <a:rPr lang="es-MX" sz="2800" b="1" dirty="0">
                <a:latin typeface="HelveticaNeueLT Std Lt" panose="020B0403020202020204" pitchFamily="34" charset="0"/>
              </a:rPr>
              <a:t>2015-2021</a:t>
            </a:r>
          </a:p>
        </p:txBody>
      </p:sp>
      <p:sp>
        <p:nvSpPr>
          <p:cNvPr id="9" name="Rectángulo 8"/>
          <p:cNvSpPr/>
          <p:nvPr/>
        </p:nvSpPr>
        <p:spPr>
          <a:xfrm>
            <a:off x="3105100" y="2816182"/>
            <a:ext cx="75893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es-MX" sz="4000" b="1" dirty="0">
                <a:latin typeface="HelveticaNeueLT Std Lt" panose="020B0403020202020204" pitchFamily="34" charset="0"/>
              </a:rPr>
              <a:t>POR SU ATENCIÓN, GRACIAS.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b="8572"/>
          <a:stretch/>
        </p:blipFill>
        <p:spPr>
          <a:xfrm>
            <a:off x="0" y="4846320"/>
            <a:ext cx="13880388" cy="292608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9525001" y="106680"/>
            <a:ext cx="3859284" cy="668740"/>
          </a:xfrm>
          <a:prstGeom prst="rect">
            <a:avLst/>
          </a:prstGeom>
          <a:solidFill>
            <a:srgbClr val="6D6E7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2" name="Imagen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997" y="1403889"/>
            <a:ext cx="2680391" cy="1177491"/>
          </a:xfrm>
          <a:prstGeom prst="rect">
            <a:avLst/>
          </a:prstGeom>
        </p:spPr>
      </p:pic>
      <p:cxnSp>
        <p:nvCxnSpPr>
          <p:cNvPr id="14" name="Conector recto 13"/>
          <p:cNvCxnSpPr/>
          <p:nvPr/>
        </p:nvCxnSpPr>
        <p:spPr>
          <a:xfrm>
            <a:off x="2885761" y="3524068"/>
            <a:ext cx="8108865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50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90286" y="1868278"/>
            <a:ext cx="12847320" cy="4401205"/>
          </a:xfrm>
          <a:prstGeom prst="rect">
            <a:avLst/>
          </a:prstGeom>
          <a:solidFill>
            <a:schemeClr val="bg1">
              <a:alpha val="96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MX" sz="2800" dirty="0">
                <a:latin typeface="HelveticaNeueLT Std Lt" panose="020B0403020202020204" pitchFamily="34" charset="0"/>
              </a:rPr>
              <a:t>Dar cumplimiento al acto legal y administrativo, a través de la implementación de la Normatividad que establece las bases para el Proceso de Entrega–Recepción de la Administración Pública Estatal 2015-2021, mediante el cual las Dependencias, Entidades y Unidades Administrativas </a:t>
            </a:r>
            <a:r>
              <a:rPr lang="es-MX" sz="2800" b="1" dirty="0">
                <a:latin typeface="HelveticaNeueLT Std Lt" panose="020B0403020202020204" pitchFamily="34" charset="0"/>
                <a:ea typeface="Calibri" panose="020F0502020204030204" pitchFamily="34" charset="0"/>
              </a:rPr>
              <a:t>presentarán</a:t>
            </a:r>
            <a:r>
              <a:rPr lang="es-MX" sz="2800" b="1" dirty="0">
                <a:latin typeface="HelveticaNeueLT Std Lt" panose="020B0403020202020204" pitchFamily="34" charset="0"/>
              </a:rPr>
              <a:t> de forma ordenada, completa y oportuna</a:t>
            </a:r>
            <a:r>
              <a:rPr lang="es-MX" sz="2800" dirty="0">
                <a:latin typeface="HelveticaNeueLT Std Lt" panose="020B0403020202020204" pitchFamily="34" charset="0"/>
              </a:rPr>
              <a:t>, </a:t>
            </a:r>
            <a:r>
              <a:rPr lang="es-MX" sz="2800" dirty="0">
                <a:latin typeface="HelveticaNeueLT Std Lt" panose="020B0403020202020204" pitchFamily="34" charset="0"/>
                <a:ea typeface="Calibri" panose="020F0502020204030204" pitchFamily="34" charset="0"/>
              </a:rPr>
              <a:t>la información que muestre el </a:t>
            </a:r>
            <a:r>
              <a:rPr lang="es-MX" sz="2800" b="1" dirty="0">
                <a:latin typeface="HelveticaNeueLT Std Lt" panose="020B0403020202020204" pitchFamily="34" charset="0"/>
                <a:ea typeface="Calibri" panose="020F0502020204030204" pitchFamily="34" charset="0"/>
              </a:rPr>
              <a:t>estado que guardan los asuntos de su competencia;</a:t>
            </a:r>
            <a:r>
              <a:rPr lang="es-MX" sz="2800" dirty="0">
                <a:latin typeface="HelveticaNeueLT Std Lt" panose="020B0403020202020204" pitchFamily="34" charset="0"/>
                <a:ea typeface="Calibri" panose="020F0502020204030204" pitchFamily="34" charset="0"/>
              </a:rPr>
              <a:t> así como, los recursos que tienen asignados a quienes, con las formalidades de Ley, los sustituyan en sus funciones, </a:t>
            </a:r>
            <a:r>
              <a:rPr lang="es-MX" sz="2800" b="1" dirty="0">
                <a:latin typeface="HelveticaNeueLT Std Lt" panose="020B0403020202020204" pitchFamily="34" charset="0"/>
                <a:ea typeface="Calibri" panose="020F0502020204030204" pitchFamily="34" charset="0"/>
              </a:rPr>
              <a:t>ya sea por renuncia a su empleo, cargo o comisión o por el término de un periodo constitucional</a:t>
            </a:r>
            <a:r>
              <a:rPr lang="es-MX" sz="2800" dirty="0">
                <a:latin typeface="HelveticaNeueLT Std Lt" panose="020B0403020202020204" pitchFamily="34" charset="0"/>
                <a:ea typeface="Calibri" panose="020F0502020204030204" pitchFamily="34" charset="0"/>
              </a:rPr>
              <a:t>, a fin de garantizar la continuidad en la prestación de los servicios gubernamentales del Estado de Baja California Sur. 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790286" y="999989"/>
            <a:ext cx="7848600" cy="60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17600" cy="369332"/>
            <a:chOff x="1879600" y="7403068"/>
            <a:chExt cx="10058400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879600" y="74030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10452073" y="7403068"/>
              <a:ext cx="14173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/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/>
                  </a:solidFill>
                </a:rPr>
                <a:t>3</a:t>
              </a:fld>
              <a:endParaRPr lang="es-MX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1879600" y="7481898"/>
              <a:ext cx="8022942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Fuente: Reglamento para Realizar la  Entrega-Recepción de la Administración Pública del Estado de Baja California Sur.</a:t>
              </a:r>
              <a:endParaRPr lang="es-MX" sz="9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8" name="Picture 4" descr="Universidad Autónoma del Carm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6106" y="5854873"/>
            <a:ext cx="2688597" cy="151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29516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883920" y="1417162"/>
            <a:ext cx="12420600" cy="6047092"/>
            <a:chOff x="1395135" y="1278544"/>
            <a:chExt cx="8048409" cy="6064460"/>
          </a:xfrm>
        </p:grpSpPr>
        <p:grpSp>
          <p:nvGrpSpPr>
            <p:cNvPr id="6" name="Grupo 5"/>
            <p:cNvGrpSpPr/>
            <p:nvPr/>
          </p:nvGrpSpPr>
          <p:grpSpPr>
            <a:xfrm>
              <a:off x="1395135" y="1278544"/>
              <a:ext cx="8048409" cy="6064460"/>
              <a:chOff x="1395140" y="1243811"/>
              <a:chExt cx="7710760" cy="6212677"/>
            </a:xfrm>
          </p:grpSpPr>
          <p:grpSp>
            <p:nvGrpSpPr>
              <p:cNvPr id="2" name="Grupo 1"/>
              <p:cNvGrpSpPr/>
              <p:nvPr/>
            </p:nvGrpSpPr>
            <p:grpSpPr>
              <a:xfrm>
                <a:off x="1395142" y="1243811"/>
                <a:ext cx="7710758" cy="6212677"/>
                <a:chOff x="1463722" y="1715472"/>
                <a:chExt cx="7710758" cy="6212677"/>
              </a:xfrm>
            </p:grpSpPr>
            <p:grpSp>
              <p:nvGrpSpPr>
                <p:cNvPr id="10" name="Grupo 9" descr="Secuencia espiral">
                  <a:extLst>
                    <a:ext uri="{FF2B5EF4-FFF2-40B4-BE49-F238E27FC236}">
                      <a16:creationId xmlns:a16="http://schemas.microsoft.com/office/drawing/2014/main" id="{E99BFC9F-F7FC-4B1D-A251-D2D211B8060B}"/>
                    </a:ext>
                  </a:extLst>
                </p:cNvPr>
                <p:cNvGrpSpPr/>
                <p:nvPr/>
              </p:nvGrpSpPr>
              <p:grpSpPr>
                <a:xfrm rot="10800000">
                  <a:off x="1463722" y="1715472"/>
                  <a:ext cx="7710758" cy="6212677"/>
                  <a:chOff x="720725" y="5937250"/>
                  <a:chExt cx="2179638" cy="2698751"/>
                </a:xfrm>
              </p:grpSpPr>
              <p:sp>
                <p:nvSpPr>
                  <p:cNvPr id="13" name="Forma libre 83">
                    <a:extLst>
                      <a:ext uri="{FF2B5EF4-FFF2-40B4-BE49-F238E27FC236}">
                        <a16:creationId xmlns:a16="http://schemas.microsoft.com/office/drawing/2014/main" id="{0774907C-3F00-4698-9586-706AE5A03C26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6565900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256 h 390"/>
                      <a:gd name="T2" fmla="*/ 0 w 178"/>
                      <a:gd name="T3" fmla="*/ 390 h 390"/>
                      <a:gd name="T4" fmla="*/ 0 w 178"/>
                      <a:gd name="T5" fmla="*/ 134 h 390"/>
                      <a:gd name="T6" fmla="*/ 178 w 178"/>
                      <a:gd name="T7" fmla="*/ 0 h 390"/>
                      <a:gd name="T8" fmla="*/ 178 w 178"/>
                      <a:gd name="T9" fmla="*/ 256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256"/>
                        </a:moveTo>
                        <a:lnTo>
                          <a:pt x="0" y="39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lnTo>
                          <a:pt x="178" y="256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4" name="Forma libre 85">
                    <a:extLst>
                      <a:ext uri="{FF2B5EF4-FFF2-40B4-BE49-F238E27FC236}">
                        <a16:creationId xmlns:a16="http://schemas.microsoft.com/office/drawing/2014/main" id="{E5B38066-E4B2-4F3A-975C-27DBDE352AD0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6778625"/>
                    <a:ext cx="282575" cy="619125"/>
                  </a:xfrm>
                  <a:custGeom>
                    <a:avLst/>
                    <a:gdLst>
                      <a:gd name="T0" fmla="*/ 0 w 178"/>
                      <a:gd name="T1" fmla="*/ 134 h 390"/>
                      <a:gd name="T2" fmla="*/ 178 w 178"/>
                      <a:gd name="T3" fmla="*/ 0 h 390"/>
                      <a:gd name="T4" fmla="*/ 178 w 178"/>
                      <a:gd name="T5" fmla="*/ 256 h 390"/>
                      <a:gd name="T6" fmla="*/ 0 w 178"/>
                      <a:gd name="T7" fmla="*/ 390 h 390"/>
                      <a:gd name="T8" fmla="*/ 0 w 178"/>
                      <a:gd name="T9" fmla="*/ 134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0" y="134"/>
                        </a:moveTo>
                        <a:lnTo>
                          <a:pt x="178" y="0"/>
                        </a:lnTo>
                        <a:lnTo>
                          <a:pt x="178" y="256"/>
                        </a:lnTo>
                        <a:lnTo>
                          <a:pt x="0" y="390"/>
                        </a:lnTo>
                        <a:lnTo>
                          <a:pt x="0" y="134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6" name="Forma libre 93">
                    <a:extLst>
                      <a:ext uri="{FF2B5EF4-FFF2-40B4-BE49-F238E27FC236}">
                        <a16:creationId xmlns:a16="http://schemas.microsoft.com/office/drawing/2014/main" id="{073E34A0-DD9F-4A9F-A420-70BB822652FC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185025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256 h 390"/>
                      <a:gd name="T2" fmla="*/ 0 w 178"/>
                      <a:gd name="T3" fmla="*/ 390 h 390"/>
                      <a:gd name="T4" fmla="*/ 0 w 178"/>
                      <a:gd name="T5" fmla="*/ 134 h 390"/>
                      <a:gd name="T6" fmla="*/ 178 w 178"/>
                      <a:gd name="T7" fmla="*/ 0 h 390"/>
                      <a:gd name="T8" fmla="*/ 178 w 178"/>
                      <a:gd name="T9" fmla="*/ 256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256"/>
                        </a:moveTo>
                        <a:lnTo>
                          <a:pt x="0" y="39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lnTo>
                          <a:pt x="178" y="256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8" name="Forma libre 95">
                    <a:extLst>
                      <a:ext uri="{FF2B5EF4-FFF2-40B4-BE49-F238E27FC236}">
                        <a16:creationId xmlns:a16="http://schemas.microsoft.com/office/drawing/2014/main" id="{F1C93464-C203-4161-9BB5-79CABBCCC2CE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7397750"/>
                    <a:ext cx="282575" cy="619125"/>
                  </a:xfrm>
                  <a:custGeom>
                    <a:avLst/>
                    <a:gdLst>
                      <a:gd name="T0" fmla="*/ 0 w 178"/>
                      <a:gd name="T1" fmla="*/ 134 h 390"/>
                      <a:gd name="T2" fmla="*/ 178 w 178"/>
                      <a:gd name="T3" fmla="*/ 0 h 390"/>
                      <a:gd name="T4" fmla="*/ 178 w 178"/>
                      <a:gd name="T5" fmla="*/ 256 h 390"/>
                      <a:gd name="T6" fmla="*/ 0 w 178"/>
                      <a:gd name="T7" fmla="*/ 390 h 390"/>
                      <a:gd name="T8" fmla="*/ 0 w 178"/>
                      <a:gd name="T9" fmla="*/ 134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0" y="134"/>
                        </a:moveTo>
                        <a:lnTo>
                          <a:pt x="178" y="0"/>
                        </a:lnTo>
                        <a:lnTo>
                          <a:pt x="178" y="256"/>
                        </a:lnTo>
                        <a:lnTo>
                          <a:pt x="0" y="390"/>
                        </a:lnTo>
                        <a:lnTo>
                          <a:pt x="0" y="13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9" name="Forma libre 103">
                    <a:extLst>
                      <a:ext uri="{FF2B5EF4-FFF2-40B4-BE49-F238E27FC236}">
                        <a16:creationId xmlns:a16="http://schemas.microsoft.com/office/drawing/2014/main" id="{22C715B0-54FC-452F-9C86-FE8FB5FAA5EC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804150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256 h 390"/>
                      <a:gd name="T2" fmla="*/ 0 w 178"/>
                      <a:gd name="T3" fmla="*/ 390 h 390"/>
                      <a:gd name="T4" fmla="*/ 0 w 178"/>
                      <a:gd name="T5" fmla="*/ 134 h 390"/>
                      <a:gd name="T6" fmla="*/ 178 w 178"/>
                      <a:gd name="T7" fmla="*/ 0 h 390"/>
                      <a:gd name="T8" fmla="*/ 178 w 178"/>
                      <a:gd name="T9" fmla="*/ 256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256"/>
                        </a:moveTo>
                        <a:lnTo>
                          <a:pt x="0" y="39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lnTo>
                          <a:pt x="178" y="256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0" name="Forma libre 105">
                    <a:extLst>
                      <a:ext uri="{FF2B5EF4-FFF2-40B4-BE49-F238E27FC236}">
                        <a16:creationId xmlns:a16="http://schemas.microsoft.com/office/drawing/2014/main" id="{A87A3A89-7C19-45BF-B2A5-D986E597982C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8016875"/>
                    <a:ext cx="282575" cy="619125"/>
                  </a:xfrm>
                  <a:custGeom>
                    <a:avLst/>
                    <a:gdLst>
                      <a:gd name="T0" fmla="*/ 0 w 178"/>
                      <a:gd name="T1" fmla="*/ 134 h 390"/>
                      <a:gd name="T2" fmla="*/ 178 w 178"/>
                      <a:gd name="T3" fmla="*/ 0 h 390"/>
                      <a:gd name="T4" fmla="*/ 178 w 178"/>
                      <a:gd name="T5" fmla="*/ 256 h 390"/>
                      <a:gd name="T6" fmla="*/ 0 w 178"/>
                      <a:gd name="T7" fmla="*/ 390 h 390"/>
                      <a:gd name="T8" fmla="*/ 0 w 178"/>
                      <a:gd name="T9" fmla="*/ 134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0" y="134"/>
                        </a:moveTo>
                        <a:lnTo>
                          <a:pt x="178" y="0"/>
                        </a:lnTo>
                        <a:lnTo>
                          <a:pt x="178" y="256"/>
                        </a:lnTo>
                        <a:lnTo>
                          <a:pt x="0" y="390"/>
                        </a:lnTo>
                        <a:lnTo>
                          <a:pt x="0" y="134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3" name="Forma libre 87">
                    <a:extLst>
                      <a:ext uri="{FF2B5EF4-FFF2-40B4-BE49-F238E27FC236}">
                        <a16:creationId xmlns:a16="http://schemas.microsoft.com/office/drawing/2014/main" id="{7BA40A57-EB83-4A4A-BC30-2162D6889CA5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6565900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134 h 134"/>
                      <a:gd name="T4" fmla="*/ 178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178" y="134"/>
                        </a:lnTo>
                        <a:lnTo>
                          <a:pt x="178" y="0"/>
                        </a:lnTo>
                        <a:close/>
                      </a:path>
                    </a:pathLst>
                  </a:custGeom>
                  <a:solidFill>
                    <a:schemeClr val="tx2">
                      <a:alpha val="1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4" name="Forma libre 89">
                    <a:extLst>
                      <a:ext uri="{FF2B5EF4-FFF2-40B4-BE49-F238E27FC236}">
                        <a16:creationId xmlns:a16="http://schemas.microsoft.com/office/drawing/2014/main" id="{EC89E07E-8827-431D-AE19-75E9F98A8C7E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7185025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0 h 134"/>
                      <a:gd name="T4" fmla="*/ 0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close/>
                      </a:path>
                    </a:pathLst>
                  </a:custGeom>
                  <a:solidFill>
                    <a:schemeClr val="tx2">
                      <a:alpha val="1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5" name="Forma libre 97">
                    <a:extLst>
                      <a:ext uri="{FF2B5EF4-FFF2-40B4-BE49-F238E27FC236}">
                        <a16:creationId xmlns:a16="http://schemas.microsoft.com/office/drawing/2014/main" id="{3711731A-6FB4-4934-A4B6-9E3BB7D556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185025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134 h 134"/>
                      <a:gd name="T4" fmla="*/ 178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178" y="134"/>
                        </a:lnTo>
                        <a:lnTo>
                          <a:pt x="178" y="0"/>
                        </a:lnTo>
                        <a:close/>
                      </a:path>
                    </a:pathLst>
                  </a:custGeom>
                  <a:solidFill>
                    <a:schemeClr val="tx2">
                      <a:alpha val="1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6" name="Forma libre 99">
                    <a:extLst>
                      <a:ext uri="{FF2B5EF4-FFF2-40B4-BE49-F238E27FC236}">
                        <a16:creationId xmlns:a16="http://schemas.microsoft.com/office/drawing/2014/main" id="{C27159DE-9171-4780-B8AD-B50BB42EED11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7804150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0 h 134"/>
                      <a:gd name="T4" fmla="*/ 0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close/>
                      </a:path>
                    </a:pathLst>
                  </a:custGeom>
                  <a:solidFill>
                    <a:schemeClr val="tx2">
                      <a:alpha val="1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7" name="Forma libre 107">
                    <a:extLst>
                      <a:ext uri="{FF2B5EF4-FFF2-40B4-BE49-F238E27FC236}">
                        <a16:creationId xmlns:a16="http://schemas.microsoft.com/office/drawing/2014/main" id="{16C812DD-F5B9-4EEA-9547-D9DCC677E1AC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804150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0 h 390"/>
                      <a:gd name="T2" fmla="*/ 0 w 178"/>
                      <a:gd name="T3" fmla="*/ 134 h 390"/>
                      <a:gd name="T4" fmla="*/ 0 w 178"/>
                      <a:gd name="T5" fmla="*/ 390 h 390"/>
                      <a:gd name="T6" fmla="*/ 178 w 178"/>
                      <a:gd name="T7" fmla="*/ 256 h 390"/>
                      <a:gd name="T8" fmla="*/ 178 w 178"/>
                      <a:gd name="T9" fmla="*/ 0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0" y="390"/>
                        </a:lnTo>
                        <a:lnTo>
                          <a:pt x="178" y="256"/>
                        </a:lnTo>
                        <a:lnTo>
                          <a:pt x="178" y="0"/>
                        </a:lnTo>
                        <a:close/>
                      </a:path>
                    </a:pathLst>
                  </a:custGeom>
                  <a:solidFill>
                    <a:schemeClr val="tx2">
                      <a:alpha val="1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8" name="Forma libre 109">
                    <a:extLst>
                      <a:ext uri="{FF2B5EF4-FFF2-40B4-BE49-F238E27FC236}">
                        <a16:creationId xmlns:a16="http://schemas.microsoft.com/office/drawing/2014/main" id="{E4D03F05-5737-4E1D-BE39-9F17596C14AC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8016875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0 h 390"/>
                      <a:gd name="T2" fmla="*/ 0 w 178"/>
                      <a:gd name="T3" fmla="*/ 134 h 390"/>
                      <a:gd name="T4" fmla="*/ 0 w 178"/>
                      <a:gd name="T5" fmla="*/ 390 h 390"/>
                      <a:gd name="T6" fmla="*/ 178 w 178"/>
                      <a:gd name="T7" fmla="*/ 256 h 390"/>
                      <a:gd name="T8" fmla="*/ 178 w 178"/>
                      <a:gd name="T9" fmla="*/ 0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0" y="390"/>
                        </a:lnTo>
                        <a:lnTo>
                          <a:pt x="178" y="256"/>
                        </a:lnTo>
                        <a:lnTo>
                          <a:pt x="178" y="0"/>
                        </a:lnTo>
                        <a:close/>
                      </a:path>
                    </a:pathLst>
                  </a:custGeom>
                  <a:solidFill>
                    <a:schemeClr val="tx2">
                      <a:alpha val="10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9" name="Rectángulo 18">
                    <a:extLst>
                      <a:ext uri="{FF2B5EF4-FFF2-40B4-BE49-F238E27FC236}">
                        <a16:creationId xmlns:a16="http://schemas.microsoft.com/office/drawing/2014/main" id="{CC956847-3B8E-407A-82B2-605006C04B05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03300" y="5937250"/>
                    <a:ext cx="1614488" cy="2698751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4" name="Forma libre 80">
                    <a:extLst>
                      <a:ext uri="{FF2B5EF4-FFF2-40B4-BE49-F238E27FC236}">
                        <a16:creationId xmlns:a16="http://schemas.microsoft.com/office/drawing/2014/main" id="{96DBCA3E-B264-4A47-AA6A-418330738D4E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6565900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0 h 134"/>
                      <a:gd name="T4" fmla="*/ 0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7" name="Forma libre 84">
                    <a:extLst>
                      <a:ext uri="{FF2B5EF4-FFF2-40B4-BE49-F238E27FC236}">
                        <a16:creationId xmlns:a16="http://schemas.microsoft.com/office/drawing/2014/main" id="{C0A67ED6-79F8-48E8-BAB7-1C178ADCAC7C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6565900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256 h 390"/>
                      <a:gd name="T2" fmla="*/ 0 w 178"/>
                      <a:gd name="T3" fmla="*/ 390 h 390"/>
                      <a:gd name="T4" fmla="*/ 0 w 178"/>
                      <a:gd name="T5" fmla="*/ 134 h 390"/>
                      <a:gd name="T6" fmla="*/ 178 w 178"/>
                      <a:gd name="T7" fmla="*/ 0 h 390"/>
                      <a:gd name="T8" fmla="*/ 178 w 178"/>
                      <a:gd name="T9" fmla="*/ 256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256"/>
                        </a:moveTo>
                        <a:lnTo>
                          <a:pt x="0" y="39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lnTo>
                          <a:pt x="178" y="256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8" name="Forma libre 86">
                    <a:extLst>
                      <a:ext uri="{FF2B5EF4-FFF2-40B4-BE49-F238E27FC236}">
                        <a16:creationId xmlns:a16="http://schemas.microsoft.com/office/drawing/2014/main" id="{96321838-481F-450B-A9F6-EBF15B003132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6778625"/>
                    <a:ext cx="282575" cy="619125"/>
                  </a:xfrm>
                  <a:custGeom>
                    <a:avLst/>
                    <a:gdLst>
                      <a:gd name="T0" fmla="*/ 0 w 178"/>
                      <a:gd name="T1" fmla="*/ 134 h 390"/>
                      <a:gd name="T2" fmla="*/ 178 w 178"/>
                      <a:gd name="T3" fmla="*/ 0 h 390"/>
                      <a:gd name="T4" fmla="*/ 178 w 178"/>
                      <a:gd name="T5" fmla="*/ 256 h 390"/>
                      <a:gd name="T6" fmla="*/ 0 w 178"/>
                      <a:gd name="T7" fmla="*/ 390 h 390"/>
                      <a:gd name="T8" fmla="*/ 0 w 178"/>
                      <a:gd name="T9" fmla="*/ 134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0" y="134"/>
                        </a:moveTo>
                        <a:lnTo>
                          <a:pt x="178" y="0"/>
                        </a:lnTo>
                        <a:lnTo>
                          <a:pt x="178" y="256"/>
                        </a:lnTo>
                        <a:lnTo>
                          <a:pt x="0" y="390"/>
                        </a:lnTo>
                        <a:lnTo>
                          <a:pt x="0" y="134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9" name="Forma libre 88">
                    <a:extLst>
                      <a:ext uri="{FF2B5EF4-FFF2-40B4-BE49-F238E27FC236}">
                        <a16:creationId xmlns:a16="http://schemas.microsoft.com/office/drawing/2014/main" id="{9E0DF149-D1D2-4070-BDD0-A57B85F87DB4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6565900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134 h 134"/>
                      <a:gd name="T4" fmla="*/ 178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178" y="134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0" name="Forma libre 90">
                    <a:extLst>
                      <a:ext uri="{FF2B5EF4-FFF2-40B4-BE49-F238E27FC236}">
                        <a16:creationId xmlns:a16="http://schemas.microsoft.com/office/drawing/2014/main" id="{1B4A8552-7DF9-49C5-9247-0BF503AB6769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7185025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0 h 134"/>
                      <a:gd name="T4" fmla="*/ 0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1" name="Rectángulo 91">
                    <a:extLst>
                      <a:ext uri="{FF2B5EF4-FFF2-40B4-BE49-F238E27FC236}">
                        <a16:creationId xmlns:a16="http://schemas.microsoft.com/office/drawing/2014/main" id="{4CE683F2-9DDC-4862-97EA-03F8882FED73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0725" y="6778625"/>
                    <a:ext cx="2179638" cy="406400"/>
                  </a:xfrm>
                  <a:prstGeom prst="rect">
                    <a:avLst/>
                  </a:prstGeom>
                  <a:solidFill>
                    <a:srgbClr val="6D6E70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2" name="Rectángulo 92">
                    <a:extLst>
                      <a:ext uri="{FF2B5EF4-FFF2-40B4-BE49-F238E27FC236}">
                        <a16:creationId xmlns:a16="http://schemas.microsoft.com/office/drawing/2014/main" id="{E1445643-2894-4951-8978-4AD91F110904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0725" y="6778625"/>
                    <a:ext cx="2179638" cy="406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3" name="Forma libre 94">
                    <a:extLst>
                      <a:ext uri="{FF2B5EF4-FFF2-40B4-BE49-F238E27FC236}">
                        <a16:creationId xmlns:a16="http://schemas.microsoft.com/office/drawing/2014/main" id="{2A06E226-2F65-4427-B521-ABAF4D76CC32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185025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256 h 390"/>
                      <a:gd name="T2" fmla="*/ 0 w 178"/>
                      <a:gd name="T3" fmla="*/ 390 h 390"/>
                      <a:gd name="T4" fmla="*/ 0 w 178"/>
                      <a:gd name="T5" fmla="*/ 134 h 390"/>
                      <a:gd name="T6" fmla="*/ 178 w 178"/>
                      <a:gd name="T7" fmla="*/ 0 h 390"/>
                      <a:gd name="T8" fmla="*/ 178 w 178"/>
                      <a:gd name="T9" fmla="*/ 256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256"/>
                        </a:moveTo>
                        <a:lnTo>
                          <a:pt x="0" y="39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lnTo>
                          <a:pt x="178" y="256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4" name="Forma libre 96">
                    <a:extLst>
                      <a:ext uri="{FF2B5EF4-FFF2-40B4-BE49-F238E27FC236}">
                        <a16:creationId xmlns:a16="http://schemas.microsoft.com/office/drawing/2014/main" id="{9C20DF7A-790B-42D0-BC89-39527F43C893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7397750"/>
                    <a:ext cx="282575" cy="619125"/>
                  </a:xfrm>
                  <a:custGeom>
                    <a:avLst/>
                    <a:gdLst>
                      <a:gd name="T0" fmla="*/ 0 w 178"/>
                      <a:gd name="T1" fmla="*/ 134 h 390"/>
                      <a:gd name="T2" fmla="*/ 178 w 178"/>
                      <a:gd name="T3" fmla="*/ 0 h 390"/>
                      <a:gd name="T4" fmla="*/ 178 w 178"/>
                      <a:gd name="T5" fmla="*/ 256 h 390"/>
                      <a:gd name="T6" fmla="*/ 0 w 178"/>
                      <a:gd name="T7" fmla="*/ 390 h 390"/>
                      <a:gd name="T8" fmla="*/ 0 w 178"/>
                      <a:gd name="T9" fmla="*/ 134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0" y="134"/>
                        </a:moveTo>
                        <a:lnTo>
                          <a:pt x="178" y="0"/>
                        </a:lnTo>
                        <a:lnTo>
                          <a:pt x="178" y="256"/>
                        </a:lnTo>
                        <a:lnTo>
                          <a:pt x="0" y="390"/>
                        </a:lnTo>
                        <a:lnTo>
                          <a:pt x="0" y="134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5" name="Forma libre 98">
                    <a:extLst>
                      <a:ext uri="{FF2B5EF4-FFF2-40B4-BE49-F238E27FC236}">
                        <a16:creationId xmlns:a16="http://schemas.microsoft.com/office/drawing/2014/main" id="{C993DE0D-8623-44BF-B7EC-76E1FAF9ECD5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185025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134 h 134"/>
                      <a:gd name="T4" fmla="*/ 178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178" y="134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6" name="Forma libre 100">
                    <a:extLst>
                      <a:ext uri="{FF2B5EF4-FFF2-40B4-BE49-F238E27FC236}">
                        <a16:creationId xmlns:a16="http://schemas.microsoft.com/office/drawing/2014/main" id="{A51E5D80-5790-4C3B-A8B6-6A2B65D6C81A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7804150"/>
                    <a:ext cx="282575" cy="212725"/>
                  </a:xfrm>
                  <a:custGeom>
                    <a:avLst/>
                    <a:gdLst>
                      <a:gd name="T0" fmla="*/ 178 w 178"/>
                      <a:gd name="T1" fmla="*/ 0 h 134"/>
                      <a:gd name="T2" fmla="*/ 0 w 178"/>
                      <a:gd name="T3" fmla="*/ 0 h 134"/>
                      <a:gd name="T4" fmla="*/ 0 w 178"/>
                      <a:gd name="T5" fmla="*/ 134 h 134"/>
                      <a:gd name="T6" fmla="*/ 178 w 178"/>
                      <a:gd name="T7" fmla="*/ 0 h 1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78" h="134">
                        <a:moveTo>
                          <a:pt x="178" y="0"/>
                        </a:moveTo>
                        <a:lnTo>
                          <a:pt x="0" y="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7" name="Rectángulo 101">
                    <a:extLst>
                      <a:ext uri="{FF2B5EF4-FFF2-40B4-BE49-F238E27FC236}">
                        <a16:creationId xmlns:a16="http://schemas.microsoft.com/office/drawing/2014/main" id="{00657D6F-F382-482F-A4C7-B58F042F002D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0725" y="7397750"/>
                    <a:ext cx="2179638" cy="406400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8" name="Rectángulo 102">
                    <a:extLst>
                      <a:ext uri="{FF2B5EF4-FFF2-40B4-BE49-F238E27FC236}">
                        <a16:creationId xmlns:a16="http://schemas.microsoft.com/office/drawing/2014/main" id="{6D23696D-D5C5-4CEF-85E7-52D0939081E1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0725" y="7397750"/>
                    <a:ext cx="2179638" cy="406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9" name="Forma libre 104">
                    <a:extLst>
                      <a:ext uri="{FF2B5EF4-FFF2-40B4-BE49-F238E27FC236}">
                        <a16:creationId xmlns:a16="http://schemas.microsoft.com/office/drawing/2014/main" id="{E04EE0F4-66F1-42F5-BAC9-24EFFCA138D7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804150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256 h 390"/>
                      <a:gd name="T2" fmla="*/ 0 w 178"/>
                      <a:gd name="T3" fmla="*/ 390 h 390"/>
                      <a:gd name="T4" fmla="*/ 0 w 178"/>
                      <a:gd name="T5" fmla="*/ 134 h 390"/>
                      <a:gd name="T6" fmla="*/ 178 w 178"/>
                      <a:gd name="T7" fmla="*/ 0 h 390"/>
                      <a:gd name="T8" fmla="*/ 178 w 178"/>
                      <a:gd name="T9" fmla="*/ 256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256"/>
                        </a:moveTo>
                        <a:lnTo>
                          <a:pt x="0" y="390"/>
                        </a:lnTo>
                        <a:lnTo>
                          <a:pt x="0" y="134"/>
                        </a:lnTo>
                        <a:lnTo>
                          <a:pt x="178" y="0"/>
                        </a:lnTo>
                        <a:lnTo>
                          <a:pt x="178" y="256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0" name="Forma libre 106">
                    <a:extLst>
                      <a:ext uri="{FF2B5EF4-FFF2-40B4-BE49-F238E27FC236}">
                        <a16:creationId xmlns:a16="http://schemas.microsoft.com/office/drawing/2014/main" id="{F445D9F4-DE80-4ECD-AE09-EFF0703BDE42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8016875"/>
                    <a:ext cx="282575" cy="619125"/>
                  </a:xfrm>
                  <a:custGeom>
                    <a:avLst/>
                    <a:gdLst>
                      <a:gd name="T0" fmla="*/ 0 w 178"/>
                      <a:gd name="T1" fmla="*/ 134 h 390"/>
                      <a:gd name="T2" fmla="*/ 178 w 178"/>
                      <a:gd name="T3" fmla="*/ 0 h 390"/>
                      <a:gd name="T4" fmla="*/ 178 w 178"/>
                      <a:gd name="T5" fmla="*/ 256 h 390"/>
                      <a:gd name="T6" fmla="*/ 0 w 178"/>
                      <a:gd name="T7" fmla="*/ 390 h 390"/>
                      <a:gd name="T8" fmla="*/ 0 w 178"/>
                      <a:gd name="T9" fmla="*/ 134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0" y="134"/>
                        </a:moveTo>
                        <a:lnTo>
                          <a:pt x="178" y="0"/>
                        </a:lnTo>
                        <a:lnTo>
                          <a:pt x="178" y="256"/>
                        </a:lnTo>
                        <a:lnTo>
                          <a:pt x="0" y="390"/>
                        </a:lnTo>
                        <a:lnTo>
                          <a:pt x="0" y="134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1" name="Forma libre 108">
                    <a:extLst>
                      <a:ext uri="{FF2B5EF4-FFF2-40B4-BE49-F238E27FC236}">
                        <a16:creationId xmlns:a16="http://schemas.microsoft.com/office/drawing/2014/main" id="{500E3BAA-A10B-4AC4-B8EB-41545E552A51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725" y="7804150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0 h 390"/>
                      <a:gd name="T2" fmla="*/ 0 w 178"/>
                      <a:gd name="T3" fmla="*/ 134 h 390"/>
                      <a:gd name="T4" fmla="*/ 0 w 178"/>
                      <a:gd name="T5" fmla="*/ 390 h 390"/>
                      <a:gd name="T6" fmla="*/ 178 w 178"/>
                      <a:gd name="T7" fmla="*/ 256 h 390"/>
                      <a:gd name="T8" fmla="*/ 178 w 178"/>
                      <a:gd name="T9" fmla="*/ 0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0" y="390"/>
                        </a:lnTo>
                        <a:lnTo>
                          <a:pt x="178" y="256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5" name="Forma libre 110">
                    <a:extLst>
                      <a:ext uri="{FF2B5EF4-FFF2-40B4-BE49-F238E27FC236}">
                        <a16:creationId xmlns:a16="http://schemas.microsoft.com/office/drawing/2014/main" id="{03BE24BF-576C-4B8C-9805-D0C88775D8D7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17788" y="8016875"/>
                    <a:ext cx="282575" cy="619125"/>
                  </a:xfrm>
                  <a:custGeom>
                    <a:avLst/>
                    <a:gdLst>
                      <a:gd name="T0" fmla="*/ 178 w 178"/>
                      <a:gd name="T1" fmla="*/ 0 h 390"/>
                      <a:gd name="T2" fmla="*/ 0 w 178"/>
                      <a:gd name="T3" fmla="*/ 134 h 390"/>
                      <a:gd name="T4" fmla="*/ 0 w 178"/>
                      <a:gd name="T5" fmla="*/ 390 h 390"/>
                      <a:gd name="T6" fmla="*/ 178 w 178"/>
                      <a:gd name="T7" fmla="*/ 256 h 390"/>
                      <a:gd name="T8" fmla="*/ 178 w 178"/>
                      <a:gd name="T9" fmla="*/ 0 h 3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8" h="390">
                        <a:moveTo>
                          <a:pt x="178" y="0"/>
                        </a:moveTo>
                        <a:lnTo>
                          <a:pt x="0" y="134"/>
                        </a:lnTo>
                        <a:lnTo>
                          <a:pt x="0" y="390"/>
                        </a:lnTo>
                        <a:lnTo>
                          <a:pt x="178" y="256"/>
                        </a:lnTo>
                        <a:lnTo>
                          <a:pt x="178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6" name="Rectángulo 111">
                    <a:extLst>
                      <a:ext uri="{FF2B5EF4-FFF2-40B4-BE49-F238E27FC236}">
                        <a16:creationId xmlns:a16="http://schemas.microsoft.com/office/drawing/2014/main" id="{8731460F-FBE8-4DAF-B529-B46598E4D275}"/>
                      </a:ext>
                      <a:ext uri="{C183D7F6-B498-43B3-948B-1728B52AA6E4}">
                        <adec:decorative xmlns="" xmlns:adec="http://schemas.microsoft.com/office/drawing/2017/decorative" val="1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720725" y="8016875"/>
                    <a:ext cx="2179638" cy="40640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s-ES" sz="240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3" name="Rectángulo 2"/>
                <p:cNvSpPr/>
                <p:nvPr/>
              </p:nvSpPr>
              <p:spPr>
                <a:xfrm>
                  <a:off x="1568123" y="5245474"/>
                  <a:ext cx="7501953" cy="83772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s-MX" sz="2400" b="1" dirty="0">
                      <a:solidFill>
                        <a:schemeClr val="bg1"/>
                      </a:solidFill>
                      <a:latin typeface="HelveticaNeueLT Std Lt" panose="020B0403020202020204" pitchFamily="34" charset="0"/>
                      <a:ea typeface="Calibri" panose="020F0502020204030204" pitchFamily="34" charset="0"/>
                    </a:rPr>
                    <a:t>Lineamientos para la Regulación de los Procesos de Entrega-Recepción.</a:t>
                  </a:r>
                  <a:endParaRPr lang="es-MX" sz="2400" dirty="0">
                    <a:solidFill>
                      <a:schemeClr val="bg1"/>
                    </a:solidFill>
                    <a:latin typeface="HelveticaNeueLT Std Lt" panose="020B0403020202020204" pitchFamily="34" charset="0"/>
                  </a:endParaRPr>
                </a:p>
              </p:txBody>
            </p:sp>
            <p:sp>
              <p:nvSpPr>
                <p:cNvPr id="5" name="Rectángulo 4"/>
                <p:cNvSpPr/>
                <p:nvPr/>
              </p:nvSpPr>
              <p:spPr>
                <a:xfrm>
                  <a:off x="1568123" y="3740392"/>
                  <a:ext cx="7501953" cy="83772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s-MX" sz="2400" b="1" dirty="0">
                      <a:solidFill>
                        <a:schemeClr val="bg1"/>
                      </a:solidFill>
                      <a:latin typeface="HelveticaNeueLT Std Lt" panose="020B0403020202020204" pitchFamily="34" charset="0"/>
                      <a:ea typeface="Calibri" panose="020F0502020204030204" pitchFamily="34" charset="0"/>
                    </a:rPr>
                    <a:t>Reglamento para Realizar la Entrega-Recepción de la Administración Pública del Estado de Baja California Sur.</a:t>
                  </a:r>
                </a:p>
              </p:txBody>
            </p:sp>
            <p:sp>
              <p:nvSpPr>
                <p:cNvPr id="57" name="Rectángulo 56"/>
                <p:cNvSpPr/>
                <p:nvPr/>
              </p:nvSpPr>
              <p:spPr>
                <a:xfrm>
                  <a:off x="1568123" y="2480530"/>
                  <a:ext cx="7501953" cy="465403"/>
                </a:xfrm>
                <a:prstGeom prst="rect">
                  <a:avLst/>
                </a:prstGeom>
              </p:spPr>
              <p:txBody>
                <a:bodyPr wrap="square" anchor="ctr">
                  <a:spAutoFit/>
                </a:bodyPr>
                <a:lstStyle/>
                <a:p>
                  <a:pPr algn="just"/>
                  <a:r>
                    <a:rPr lang="es-MX" sz="2400" b="1" dirty="0">
                      <a:solidFill>
                        <a:schemeClr val="bg1"/>
                      </a:solidFill>
                      <a:latin typeface="HelveticaNeueLT Std Lt" panose="020B0403020202020204" pitchFamily="34" charset="0"/>
                      <a:ea typeface="Calibri" panose="020F0502020204030204" pitchFamily="34" charset="0"/>
                    </a:rPr>
                    <a:t>Ley Orgánica de la Administración Pública del Estado de </a:t>
                  </a:r>
                  <a:r>
                    <a:rPr lang="es-MX" sz="2400" b="1" dirty="0" smtClean="0">
                      <a:solidFill>
                        <a:schemeClr val="bg1"/>
                      </a:solidFill>
                      <a:latin typeface="HelveticaNeueLT Std Lt" panose="020B0403020202020204" pitchFamily="34" charset="0"/>
                      <a:ea typeface="Calibri" panose="020F0502020204030204" pitchFamily="34" charset="0"/>
                    </a:rPr>
                    <a:t>Baja </a:t>
                  </a:r>
                  <a:r>
                    <a:rPr lang="es-MX" sz="2400" b="1" dirty="0">
                      <a:solidFill>
                        <a:schemeClr val="bg1"/>
                      </a:solidFill>
                      <a:latin typeface="HelveticaNeueLT Std Lt" panose="020B0403020202020204" pitchFamily="34" charset="0"/>
                      <a:ea typeface="Calibri" panose="020F0502020204030204" pitchFamily="34" charset="0"/>
                    </a:rPr>
                    <a:t>California Sur.</a:t>
                  </a:r>
                </a:p>
              </p:txBody>
            </p:sp>
          </p:grpSp>
          <p:grpSp>
            <p:nvGrpSpPr>
              <p:cNvPr id="4" name="Grupo 3"/>
              <p:cNvGrpSpPr/>
              <p:nvPr/>
            </p:nvGrpSpPr>
            <p:grpSpPr>
              <a:xfrm>
                <a:off x="1395140" y="5541522"/>
                <a:ext cx="7710758" cy="1914966"/>
                <a:chOff x="3392833" y="649038"/>
                <a:chExt cx="7710758" cy="1914966"/>
              </a:xfrm>
              <a:solidFill>
                <a:srgbClr val="98AEB9"/>
              </a:solidFill>
            </p:grpSpPr>
            <p:sp>
              <p:nvSpPr>
                <p:cNvPr id="62" name="Forma libre 107">
                  <a:extLst>
                    <a:ext uri="{FF2B5EF4-FFF2-40B4-BE49-F238E27FC236}">
                      <a16:creationId xmlns:a16="http://schemas.microsoft.com/office/drawing/2014/main" id="{16C812DD-F5B9-4EEA-9547-D9DCC677E1AC}"/>
                    </a:ext>
                    <a:ext uri="{C183D7F6-B498-43B3-948B-1728B52AA6E4}">
                      <adec:decorative xmlns=""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800000">
                  <a:off x="10103945" y="1138743"/>
                  <a:ext cx="999646" cy="1425261"/>
                </a:xfrm>
                <a:custGeom>
                  <a:avLst/>
                  <a:gdLst>
                    <a:gd name="T0" fmla="*/ 178 w 178"/>
                    <a:gd name="T1" fmla="*/ 0 h 390"/>
                    <a:gd name="T2" fmla="*/ 0 w 178"/>
                    <a:gd name="T3" fmla="*/ 134 h 390"/>
                    <a:gd name="T4" fmla="*/ 0 w 178"/>
                    <a:gd name="T5" fmla="*/ 390 h 390"/>
                    <a:gd name="T6" fmla="*/ 178 w 178"/>
                    <a:gd name="T7" fmla="*/ 256 h 390"/>
                    <a:gd name="T8" fmla="*/ 178 w 178"/>
                    <a:gd name="T9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8" h="390">
                      <a:moveTo>
                        <a:pt x="178" y="0"/>
                      </a:moveTo>
                      <a:lnTo>
                        <a:pt x="0" y="134"/>
                      </a:lnTo>
                      <a:lnTo>
                        <a:pt x="0" y="390"/>
                      </a:lnTo>
                      <a:lnTo>
                        <a:pt x="178" y="256"/>
                      </a:lnTo>
                      <a:lnTo>
                        <a:pt x="178" y="0"/>
                      </a:lnTo>
                      <a:close/>
                    </a:path>
                  </a:pathLst>
                </a:custGeom>
                <a:solidFill>
                  <a:srgbClr val="D4D2D3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3" name="Forma libre 109">
                  <a:extLst>
                    <a:ext uri="{FF2B5EF4-FFF2-40B4-BE49-F238E27FC236}">
                      <a16:creationId xmlns:a16="http://schemas.microsoft.com/office/drawing/2014/main" id="{E4D03F05-5737-4E1D-BE39-9F17596C14AC}"/>
                    </a:ext>
                    <a:ext uri="{C183D7F6-B498-43B3-948B-1728B52AA6E4}">
                      <adec:decorative xmlns=""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800000">
                  <a:off x="3392833" y="649038"/>
                  <a:ext cx="999646" cy="1425261"/>
                </a:xfrm>
                <a:custGeom>
                  <a:avLst/>
                  <a:gdLst>
                    <a:gd name="T0" fmla="*/ 178 w 178"/>
                    <a:gd name="T1" fmla="*/ 0 h 390"/>
                    <a:gd name="T2" fmla="*/ 0 w 178"/>
                    <a:gd name="T3" fmla="*/ 134 h 390"/>
                    <a:gd name="T4" fmla="*/ 0 w 178"/>
                    <a:gd name="T5" fmla="*/ 390 h 390"/>
                    <a:gd name="T6" fmla="*/ 178 w 178"/>
                    <a:gd name="T7" fmla="*/ 256 h 390"/>
                    <a:gd name="T8" fmla="*/ 178 w 178"/>
                    <a:gd name="T9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8" h="390">
                      <a:moveTo>
                        <a:pt x="178" y="0"/>
                      </a:moveTo>
                      <a:lnTo>
                        <a:pt x="0" y="134"/>
                      </a:lnTo>
                      <a:lnTo>
                        <a:pt x="0" y="390"/>
                      </a:lnTo>
                      <a:lnTo>
                        <a:pt x="178" y="256"/>
                      </a:lnTo>
                      <a:lnTo>
                        <a:pt x="178" y="0"/>
                      </a:lnTo>
                      <a:close/>
                    </a:path>
                  </a:pathLst>
                </a:custGeom>
                <a:solidFill>
                  <a:srgbClr val="D4D2D3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4" name="Rectángulo 111">
                  <a:extLst>
                    <a:ext uri="{FF2B5EF4-FFF2-40B4-BE49-F238E27FC236}">
                      <a16:creationId xmlns:a16="http://schemas.microsoft.com/office/drawing/2014/main" id="{8731460F-FBE8-4DAF-B529-B46598E4D275}"/>
                    </a:ext>
                    <a:ext uri="{C183D7F6-B498-43B3-948B-1728B52AA6E4}">
                      <adec:decorative xmlns="" xmlns:adec="http://schemas.microsoft.com/office/drawing/2017/decorative" val="1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0800000">
                  <a:off x="3392833" y="1138743"/>
                  <a:ext cx="7710758" cy="935556"/>
                </a:xfrm>
                <a:prstGeom prst="rect">
                  <a:avLst/>
                </a:prstGeom>
                <a:solidFill>
                  <a:srgbClr val="678797"/>
                </a:soli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sz="2400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sp>
          <p:nvSpPr>
            <p:cNvPr id="65" name="Rectángulo 64"/>
            <p:cNvSpPr/>
            <p:nvPr/>
          </p:nvSpPr>
          <p:spPr>
            <a:xfrm>
              <a:off x="1504110" y="5977312"/>
              <a:ext cx="7465417" cy="83338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s-MX" sz="24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</a:rPr>
                <a:t>Lineamientos para la Elaboración e Integración de Libros Blancos y Memorias Documentales de la Administración Pública Estatal de Baja California Sur.</a:t>
              </a:r>
              <a:endParaRPr lang="es-MX" sz="2400" dirty="0">
                <a:solidFill>
                  <a:schemeClr val="bg1"/>
                </a:solidFill>
                <a:latin typeface="HelveticaNeueLT Std Lt" panose="020B0403020202020204" pitchFamily="34" charset="0"/>
              </a:endParaRPr>
            </a:p>
          </p:txBody>
        </p:sp>
      </p:grpSp>
      <p:sp>
        <p:nvSpPr>
          <p:cNvPr id="15" name="Rectángulo 14"/>
          <p:cNvSpPr/>
          <p:nvPr/>
        </p:nvSpPr>
        <p:spPr>
          <a:xfrm>
            <a:off x="419657" y="758520"/>
            <a:ext cx="7848600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Marco Normativo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0" y="7382726"/>
            <a:ext cx="14092974" cy="370942"/>
            <a:chOff x="0" y="7382725"/>
            <a:chExt cx="10258856" cy="370942"/>
          </a:xfrm>
        </p:grpSpPr>
        <p:sp>
          <p:nvSpPr>
            <p:cNvPr id="52" name="CuadroTexto 51"/>
            <p:cNvSpPr txBox="1"/>
            <p:nvPr/>
          </p:nvSpPr>
          <p:spPr>
            <a:xfrm>
              <a:off x="0" y="7382725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841481" y="7384335"/>
              <a:ext cx="14173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/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/>
                  </a:solidFill>
                </a:rPr>
                <a:t>4</a:t>
              </a:fld>
              <a:endParaRPr lang="es-MX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0" y="7464253"/>
              <a:ext cx="4716811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900" b="1" dirty="0">
                  <a:solidFill>
                    <a:schemeClr val="bg1"/>
                  </a:solidFill>
                  <a:latin typeface="HelveticaNeueLT Std Lt" panose="020B0403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Fuente: Reglamento para Realizar la  Entrega-Recepción de la Administración Pública del Estado de Baja California Sur.</a:t>
              </a:r>
              <a:endParaRPr lang="es-MX" sz="900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Rectángulo 5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141712" y="252227"/>
            <a:ext cx="49484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>
                <a:solidFill>
                  <a:schemeClr val="bg1">
                    <a:lumMod val="95000"/>
                  </a:schemeClr>
                </a:solidFill>
                <a:latin typeface="Helvetica" pitchFamily="50" charset="0"/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296616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ector angular 29"/>
          <p:cNvCxnSpPr>
            <a:stCxn id="4" idx="1"/>
            <a:endCxn id="21" idx="1"/>
          </p:cNvCxnSpPr>
          <p:nvPr/>
        </p:nvCxnSpPr>
        <p:spPr>
          <a:xfrm rot="10800000" flipV="1">
            <a:off x="640081" y="4180430"/>
            <a:ext cx="5496665" cy="2985086"/>
          </a:xfrm>
          <a:prstGeom prst="bentConnector3">
            <a:avLst>
              <a:gd name="adj1" fmla="val 104159"/>
            </a:avLst>
          </a:prstGeom>
          <a:ln w="28575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0" y="7403068"/>
            <a:ext cx="13817600" cy="36933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141712" y="806800"/>
            <a:ext cx="1142544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III.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Coordinadores del Proceso de Entrega – Recepción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141712" y="252227"/>
            <a:ext cx="49484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>
                <a:solidFill>
                  <a:schemeClr val="bg1">
                    <a:lumMod val="95000"/>
                  </a:schemeClr>
                </a:solidFill>
                <a:latin typeface="Helvetica" pitchFamily="50" charset="0"/>
              </a:rPr>
              <a:t>PROCESO DE ENTREGA – RECEPCIÓN </a:t>
            </a:r>
          </a:p>
        </p:txBody>
      </p:sp>
      <p:grpSp>
        <p:nvGrpSpPr>
          <p:cNvPr id="10" name="Grupo 9"/>
          <p:cNvGrpSpPr/>
          <p:nvPr/>
        </p:nvGrpSpPr>
        <p:grpSpPr>
          <a:xfrm>
            <a:off x="4283778" y="1297789"/>
            <a:ext cx="5957058" cy="5626623"/>
            <a:chOff x="373171" y="5519472"/>
            <a:chExt cx="1269331" cy="1270481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653EDD3D-68EF-4101-8C7F-D758B6CB8D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73171" y="5519472"/>
              <a:ext cx="687600" cy="687600"/>
            </a:xfrm>
            <a:prstGeom prst="ellipse">
              <a:avLst/>
            </a:prstGeom>
            <a:solidFill>
              <a:srgbClr val="6D6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s-ES" sz="2200" b="1" noProof="1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Secretaría General de Gobierno</a:t>
              </a: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93EBDA0E-2BEB-40E9-8A98-AB3893D413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73171" y="6102353"/>
              <a:ext cx="687600" cy="687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s-ES" sz="2200" b="1" noProof="1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Contraloría General</a:t>
              </a:r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FB3B8967-E9DB-4776-96DA-BD1C34F238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954902" y="6102353"/>
              <a:ext cx="687600" cy="687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s-ES" sz="2200" b="1" noProof="1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Secretaría de Finanzas y Administración</a:t>
              </a:r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D25378D8-8B14-4A2D-AAEB-FCEACE27A2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954536" y="5519472"/>
              <a:ext cx="687600" cy="687600"/>
            </a:xfrm>
            <a:prstGeom prst="ellipse">
              <a:avLst/>
            </a:prstGeom>
            <a:solidFill>
              <a:srgbClr val="678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s-ES" sz="2200" b="1" noProof="1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Oficina de Planeación, Evaluación y Promoción de Políticas Públicas</a:t>
              </a:r>
            </a:p>
          </p:txBody>
        </p:sp>
      </p:grpSp>
      <p:sp>
        <p:nvSpPr>
          <p:cNvPr id="21" name="Rectángulo 20"/>
          <p:cNvSpPr/>
          <p:nvPr/>
        </p:nvSpPr>
        <p:spPr>
          <a:xfrm>
            <a:off x="640080" y="6996239"/>
            <a:ext cx="13244454" cy="338554"/>
          </a:xfrm>
          <a:prstGeom prst="rect">
            <a:avLst/>
          </a:prstGeom>
          <a:solidFill>
            <a:schemeClr val="bg1">
              <a:lumMod val="95000"/>
              <a:alpha val="76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latin typeface="HelveticaNeueLT Std Lt" panose="020B0403020202020204" pitchFamily="34" charset="0"/>
              </a:rPr>
              <a:t>La debida instrumentación, planeación y organización </a:t>
            </a:r>
            <a:r>
              <a:rPr lang="es-MX" sz="1600" dirty="0">
                <a:latin typeface="HelveticaNeueLT Std Lt" panose="020B0403020202020204" pitchFamily="34" charset="0"/>
              </a:rPr>
              <a:t>del </a:t>
            </a:r>
            <a:r>
              <a:rPr lang="es-MX" sz="1600" b="1" dirty="0">
                <a:latin typeface="HelveticaNeueLT Std Lt" panose="020B0403020202020204" pitchFamily="34" charset="0"/>
              </a:rPr>
              <a:t>Proceso de Entrega-Recepción</a:t>
            </a:r>
            <a:r>
              <a:rPr lang="es-MX" sz="1600" dirty="0">
                <a:latin typeface="HelveticaNeueLT Std Lt" panose="020B0403020202020204" pitchFamily="34" charset="0"/>
              </a:rPr>
              <a:t>, por conclusión e inicio de un ejercicio constitucional.</a:t>
            </a:r>
            <a:endParaRPr lang="es-MX" sz="1600" dirty="0"/>
          </a:p>
        </p:txBody>
      </p:sp>
      <p:sp>
        <p:nvSpPr>
          <p:cNvPr id="24" name="Rectángulo 23"/>
          <p:cNvSpPr/>
          <p:nvPr/>
        </p:nvSpPr>
        <p:spPr>
          <a:xfrm>
            <a:off x="1975581" y="2648293"/>
            <a:ext cx="20234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dirty="0">
                <a:latin typeface="HelveticaNeueLT Std Lt" panose="020B0403020202020204" pitchFamily="34" charset="0"/>
              </a:rPr>
              <a:t>Se constituye un Comité : </a:t>
            </a:r>
            <a:endParaRPr lang="es-MX" sz="2400" dirty="0"/>
          </a:p>
        </p:txBody>
      </p:sp>
      <p:sp>
        <p:nvSpPr>
          <p:cNvPr id="27" name="Rectángulo 26"/>
          <p:cNvSpPr/>
          <p:nvPr/>
        </p:nvSpPr>
        <p:spPr>
          <a:xfrm>
            <a:off x="860048" y="4342987"/>
            <a:ext cx="1361270" cy="461665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>
            <a:spAutoFit/>
          </a:bodyPr>
          <a:lstStyle/>
          <a:p>
            <a:r>
              <a:rPr lang="es-MX" sz="2400" dirty="0">
                <a:latin typeface="HelveticaNeueLT Std Lt" panose="020B0403020202020204" pitchFamily="34" charset="0"/>
              </a:rPr>
              <a:t>Finalidad</a:t>
            </a:r>
            <a:endParaRPr lang="es-MX" sz="2400" dirty="0"/>
          </a:p>
        </p:txBody>
      </p:sp>
      <p:sp>
        <p:nvSpPr>
          <p:cNvPr id="4" name="Rectángulo 3"/>
          <p:cNvSpPr/>
          <p:nvPr/>
        </p:nvSpPr>
        <p:spPr>
          <a:xfrm>
            <a:off x="6136745" y="3949597"/>
            <a:ext cx="2488896" cy="46166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latin typeface="HelveticaNeueLT Std Lt" panose="020B0403020202020204" pitchFamily="34" charset="0"/>
              </a:rPr>
              <a:t>Comité Técnico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12400224" y="7403068"/>
            <a:ext cx="1417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2015-2021|</a:t>
            </a:r>
            <a:fld id="{7D8E83A8-0FF7-4A39-88E7-9A11814B842B}" type="slidenum">
              <a:rPr lang="es-MX" b="1">
                <a:solidFill>
                  <a:schemeClr val="bg1">
                    <a:lumMod val="95000"/>
                  </a:schemeClr>
                </a:solidFill>
              </a:rPr>
              <a:t>5</a:t>
            </a:fld>
            <a:endParaRPr lang="es-MX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0" y="7469741"/>
            <a:ext cx="445827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Lineamientos para la Regulación de los Procesos de Entrega-Recepción.</a:t>
            </a:r>
            <a:endParaRPr lang="es-MX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0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48640" y="1998939"/>
            <a:ext cx="12694919" cy="5142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latin typeface="HelveticaNeueLT Std Lt" panose="020B0403020202020204" pitchFamily="34" charset="0"/>
                <a:ea typeface="Noto Sans SC Regular"/>
                <a:cs typeface="Mangal"/>
              </a:rPr>
              <a:t>En las Dependencias:</a:t>
            </a:r>
            <a:r>
              <a:rPr lang="es-MX" sz="2400" dirty="0">
                <a:latin typeface="HelveticaNeueLT Std Lt" panose="020B0403020202020204" pitchFamily="34" charset="0"/>
                <a:ea typeface="Noto Sans SC Regular"/>
                <a:cs typeface="Mangal"/>
              </a:rPr>
              <a:t> Las comprendidas desde las </a:t>
            </a:r>
            <a:r>
              <a:rPr lang="es-MX" sz="2400" b="1" dirty="0">
                <a:latin typeface="HelveticaNeueLT Std Lt" panose="020B0403020202020204" pitchFamily="34" charset="0"/>
                <a:ea typeface="Noto Sans SC Regular"/>
                <a:cs typeface="Mangal"/>
              </a:rPr>
              <a:t>oficinas de los Titulares de las Secretarías, hasta las Direcciones de Área y Unidades Administrativas </a:t>
            </a:r>
            <a:r>
              <a:rPr lang="es-MX" sz="2400" dirty="0">
                <a:latin typeface="HelveticaNeueLT Std Lt" panose="020B0403020202020204" pitchFamily="34" charset="0"/>
                <a:ea typeface="Noto Sans SC Regular"/>
                <a:cs typeface="Mangal"/>
              </a:rPr>
              <a:t>que</a:t>
            </a:r>
            <a:r>
              <a:rPr lang="es-MX" sz="2400" b="1" dirty="0">
                <a:latin typeface="HelveticaNeueLT Std Lt" panose="020B0403020202020204" pitchFamily="34" charset="0"/>
                <a:ea typeface="Noto Sans SC Regular"/>
                <a:cs typeface="Mangal"/>
              </a:rPr>
              <a:t> recauden, administren y/o autoricen recursos financieros, humanos y materiales </a:t>
            </a:r>
            <a:r>
              <a:rPr lang="es-MX" sz="2800" dirty="0">
                <a:latin typeface="HelveticaNeueLT Std Lt" panose="020B0403020202020204" pitchFamily="34" charset="0"/>
                <a:ea typeface="Noto Sans SC Regular"/>
                <a:cs typeface="Mangal"/>
              </a:rPr>
              <a:t>independientemente</a:t>
            </a:r>
            <a:r>
              <a:rPr lang="es-MX" sz="2400" dirty="0">
                <a:latin typeface="HelveticaNeueLT Std Lt" panose="020B0403020202020204" pitchFamily="34" charset="0"/>
                <a:ea typeface="Noto Sans SC Regular"/>
                <a:cs typeface="Mangal"/>
              </a:rPr>
              <a:t> de la denominación de las mismas. Así como, quienes aún sin tener alguna de estas categorías, realicen funciones que por su relevancia ameriten realizar una Entrega-Recepción de los recursos a su disposición</a:t>
            </a:r>
            <a:r>
              <a:rPr lang="es-MX" sz="2400" dirty="0" smtClean="0">
                <a:latin typeface="HelveticaNeueLT Std Lt" panose="020B0403020202020204" pitchFamily="34" charset="0"/>
                <a:ea typeface="Noto Sans SC Regular"/>
                <a:cs typeface="Mangal"/>
              </a:rPr>
              <a:t>.</a:t>
            </a:r>
            <a:endParaRPr lang="es-MX" sz="2400" dirty="0">
              <a:latin typeface="HelveticaNeueLT Std Lt" panose="020B0403020202020204" pitchFamily="34" charset="0"/>
              <a:ea typeface="Noto Sans SC Regular"/>
              <a:cs typeface="Mangal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1000" dirty="0">
              <a:latin typeface="HelveticaNeueLT Std Lt" panose="020B0403020202020204" pitchFamily="34" charset="0"/>
              <a:ea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b="1" dirty="0">
                <a:latin typeface="HelveticaNeueLT Std Lt" panose="020B0403020202020204" pitchFamily="34" charset="0"/>
                <a:ea typeface="Noto Sans SC Regular"/>
                <a:cs typeface="Mangal"/>
              </a:rPr>
              <a:t>En las Entidades: </a:t>
            </a:r>
            <a:r>
              <a:rPr lang="es-MX" sz="2400" dirty="0">
                <a:latin typeface="HelveticaNeueLT Std Lt" panose="020B0403020202020204" pitchFamily="34" charset="0"/>
                <a:ea typeface="Noto Sans SC Regular"/>
                <a:cs typeface="Mangal"/>
              </a:rPr>
              <a:t>Las comprendidas desde las </a:t>
            </a:r>
            <a:r>
              <a:rPr lang="es-MX" sz="2400" b="1" dirty="0">
                <a:latin typeface="HelveticaNeueLT Std Lt" panose="020B0403020202020204" pitchFamily="34" charset="0"/>
                <a:ea typeface="Noto Sans SC Regular"/>
                <a:cs typeface="Mangal"/>
              </a:rPr>
              <a:t>oficinas de los Titulares de las Direcciones Generales o sus equivalentes y las Unidades Administrativas que  recauden, administren y/o autoricen recursos financieros, humanos y materiales </a:t>
            </a:r>
            <a:r>
              <a:rPr lang="es-MX" sz="2400" dirty="0">
                <a:latin typeface="HelveticaNeueLT Std Lt" panose="020B0403020202020204" pitchFamily="34" charset="0"/>
                <a:ea typeface="Noto Sans SC Regular"/>
                <a:cs typeface="Mangal"/>
              </a:rPr>
              <a:t>independientemente de la denominación de las mismas; así como, quienes aún sin tener alguna de estas categorías, realicen funciones que por su relevancia ameriten realizar una Entrega-Recepción de los recursos a su disposición.</a:t>
            </a:r>
          </a:p>
          <a:p>
            <a:pPr>
              <a:lnSpc>
                <a:spcPct val="107000"/>
              </a:lnSpc>
            </a:pPr>
            <a:endParaRPr lang="es-MX" sz="2400" dirty="0">
              <a:latin typeface="HelveticaNeueLT Std Lt" panose="020B040302020202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48640" y="973075"/>
            <a:ext cx="11114117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32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IV. </a:t>
            </a:r>
            <a:r>
              <a:rPr lang="es-MX" sz="3200" b="1" dirty="0"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Sujetos obligados a preparar la Entrega-Recepción</a:t>
            </a:r>
          </a:p>
        </p:txBody>
      </p:sp>
      <p:grpSp>
        <p:nvGrpSpPr>
          <p:cNvPr id="52" name="Grupo 51"/>
          <p:cNvGrpSpPr/>
          <p:nvPr/>
        </p:nvGrpSpPr>
        <p:grpSpPr>
          <a:xfrm>
            <a:off x="0" y="7403068"/>
            <a:ext cx="14043466" cy="369332"/>
            <a:chOff x="152400" y="7555468"/>
            <a:chExt cx="10222817" cy="369332"/>
          </a:xfrm>
        </p:grpSpPr>
        <p:sp>
          <p:nvSpPr>
            <p:cNvPr id="53" name="CuadroTexto 52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8957842" y="7555468"/>
              <a:ext cx="141737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8EF86974-E396-4A24-95C3-3125AC1821D4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6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sp>
        <p:nvSpPr>
          <p:cNvPr id="8" name="Rectángulo 7"/>
          <p:cNvSpPr/>
          <p:nvPr/>
        </p:nvSpPr>
        <p:spPr>
          <a:xfrm>
            <a:off x="0" y="7478870"/>
            <a:ext cx="80694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solidFill>
                  <a:schemeClr val="bg1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Fuente: Reglamento para Realizar la  Entrega-Recepción de la Administración Pública del Estado de Baja California Sur, artículo 5.</a:t>
            </a:r>
            <a:endParaRPr lang="es-MX" sz="900" dirty="0">
              <a:solidFill>
                <a:schemeClr val="bg1"/>
              </a:solidFill>
            </a:endParaRPr>
          </a:p>
        </p:txBody>
      </p:sp>
      <p:pic>
        <p:nvPicPr>
          <p:cNvPr id="2050" name="Picture 2" descr="Programa y Lineamientos de Entrega-Recepción 2019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888" y="6329737"/>
            <a:ext cx="1027611" cy="1027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141712" y="252227"/>
            <a:ext cx="49484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>
                <a:solidFill>
                  <a:schemeClr val="bg1">
                    <a:lumMod val="95000"/>
                  </a:schemeClr>
                </a:solidFill>
                <a:latin typeface="Helvetica" pitchFamily="50" charset="0"/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5520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66240" y="944418"/>
            <a:ext cx="78486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Dependencias Centralizadas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565084" y="740306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17600" cy="369332"/>
            <a:chOff x="152400" y="7555468"/>
            <a:chExt cx="10138126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52400" y="7555468"/>
              <a:ext cx="10138126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9220805" y="7555468"/>
              <a:ext cx="106972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7D8E83A8-0FF7-4A39-88E7-9A11814B842B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7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168157"/>
              </p:ext>
            </p:extLst>
          </p:nvPr>
        </p:nvGraphicFramePr>
        <p:xfrm>
          <a:off x="2746964" y="1921061"/>
          <a:ext cx="8103916" cy="4772484"/>
        </p:xfrm>
        <a:graphic>
          <a:graphicData uri="http://schemas.openxmlformats.org/drawingml/2006/table">
            <a:tbl>
              <a:tblPr/>
              <a:tblGrid>
                <a:gridCol w="367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36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Oficina </a:t>
                      </a:r>
                      <a:r>
                        <a:rPr lang="es-MX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de Planeación</a:t>
                      </a:r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, Evaluación y Promoción de Políticas Públicas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General de Gobierno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Finanzas y Administración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Planeación Urbana, Infraestructura y Movilidad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Educación Pública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Turismo, Economía y Sustentabilidad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Salud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Pesca, Acuacultura y Desarrollo Agropecuario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</a:t>
                      </a:r>
                      <a:r>
                        <a:rPr lang="es-MX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del </a:t>
                      </a:r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Trabajo y Desarrollo Social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Procuraduría General de Justicia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Contraloría General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770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NeueLT Std Lt" panose="020B0403020202020204" pitchFamily="34" charset="0"/>
                          <a:cs typeface="Arial" panose="020B0604020202020204" pitchFamily="34" charset="0"/>
                        </a:rPr>
                        <a:t>Secretaría de Seguridad Pública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249647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54760" y="898698"/>
            <a:ext cx="78486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Organismos Descentralizados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565084" y="740306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17600" cy="369332"/>
            <a:chOff x="152400" y="7555468"/>
            <a:chExt cx="10138126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52400" y="7555468"/>
              <a:ext cx="10138126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9008351" y="7555468"/>
              <a:ext cx="128217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7D8E83A8-0FF7-4A39-88E7-9A11814B842B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8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029921"/>
              </p:ext>
            </p:extLst>
          </p:nvPr>
        </p:nvGraphicFramePr>
        <p:xfrm>
          <a:off x="2468880" y="1415772"/>
          <a:ext cx="8935720" cy="5807991"/>
        </p:xfrm>
        <a:graphic>
          <a:graphicData uri="http://schemas.openxmlformats.org/drawingml/2006/table">
            <a:tbl>
              <a:tblPr/>
              <a:tblGrid>
                <a:gridCol w="404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31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5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Oficina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Planeación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, Evaluación y Promoción de Políticas Públicas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13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Estatal de Radio y Televisión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5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Finanzas y Administración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14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Fondo Social para el Desarrollo de Baja California Sur (FOSDE)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5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Planeación Urbana, Infraestructura y Movilidad 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15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Comisión Estatal del Agua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16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de Vivienda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17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Junta Estatal de Caminos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5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Educación Pública 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18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Benemérita Escuela Normal Urbana "PROFR. DOMINGO CARBALLO FÉLIX" 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19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Colegio de Bachilleres de Baja California Sur (COBACH)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20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Colegio de Estudios Científicos y Tecnológicos del Estado (</a:t>
                      </a:r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CECyTE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21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Colegio Nacional de Educación Profesional Técnica (CONALEP)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22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Consejo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Sudcaliforniano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de Ciencia y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Tecnología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(</a:t>
                      </a:r>
                      <a:r>
                        <a:rPr lang="es-MX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COSCyT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23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Estatal para la Educación de los Adultos (IEEA)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24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 Cultura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25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 Infraestructura Física Educativa del Estado (ISIFE)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26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del Deporte (INSUDE)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27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Tecnológico Superior de  Mulegé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28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Tecnológico Superior de </a:t>
                      </a:r>
                      <a:r>
                        <a:rPr lang="pt-BR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Comondú</a:t>
                      </a:r>
                      <a:endParaRPr lang="pt-BR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65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29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Tecnológico Superior de Los Cabos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304483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92960" y="852978"/>
            <a:ext cx="78486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565084" y="7403068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2015-2021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0" y="7403068"/>
            <a:ext cx="13834940" cy="369332"/>
            <a:chOff x="152400" y="7555468"/>
            <a:chExt cx="10058400" cy="369332"/>
          </a:xfrm>
        </p:grpSpPr>
        <p:sp>
          <p:nvSpPr>
            <p:cNvPr id="9" name="CuadroTexto 8"/>
            <p:cNvSpPr txBox="1"/>
            <p:nvPr/>
          </p:nvSpPr>
          <p:spPr>
            <a:xfrm>
              <a:off x="152400" y="7555468"/>
              <a:ext cx="10058400" cy="369332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s-MX" dirty="0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9060655" y="7555468"/>
              <a:ext cx="113753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>
                      <a:lumMod val="95000"/>
                    </a:schemeClr>
                  </a:solidFill>
                </a:rPr>
                <a:t>2015-2021|</a:t>
              </a:r>
              <a:fld id="{7D8E83A8-0FF7-4A39-88E7-9A11814B842B}" type="slidenum">
                <a:rPr lang="es-MX" b="1">
                  <a:solidFill>
                    <a:schemeClr val="bg1">
                      <a:lumMod val="95000"/>
                    </a:schemeClr>
                  </a:solidFill>
                </a:rPr>
                <a:t>9</a:t>
              </a:fld>
              <a:endParaRPr lang="es-MX" b="1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510472"/>
              </p:ext>
            </p:extLst>
          </p:nvPr>
        </p:nvGraphicFramePr>
        <p:xfrm>
          <a:off x="2863868" y="1102120"/>
          <a:ext cx="8174972" cy="3989521"/>
        </p:xfrm>
        <a:graphic>
          <a:graphicData uri="http://schemas.openxmlformats.org/drawingml/2006/table">
            <a:tbl>
              <a:tblPr/>
              <a:tblGrid>
                <a:gridCol w="370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4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30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Patronato del Estudiante Sudcaliforniano</a:t>
                      </a:r>
                    </a:p>
                  </a:txBody>
                  <a:tcPr marL="7319" marR="7319" marT="7319" marB="0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31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NeueLT Std Lt" panose="020B0403020202020204" pitchFamily="34" charset="0"/>
                      </a:endParaRP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5029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Universidad Tecnológica de La Paz</a:t>
                      </a:r>
                    </a:p>
                  </a:txBody>
                  <a:tcPr marL="7319" marR="7319" marT="7319" marB="0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0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Salud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32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Comisión de Mediación, Conciliación y Arbitraje Médico para el Estado 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33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de Servicios de Salud 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0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Pesca, Acuacultura y Desarrollo Agropecuario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34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Fondo para la Protección de Recursos Marinos de BCS (FONMAR)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94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del Trabajo y Desarrollo Social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35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de Capacitación para los Trabajadores del Estado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36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 la Juventud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37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Sudcaliforniano de las Mujeres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38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Sistema Estatal para el Desarrollo Integral de la 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Familia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(SEDIF)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39</a:t>
                      </a:r>
                    </a:p>
                  </a:txBody>
                  <a:tcPr marL="7319" marR="7319" marT="7319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 </a:t>
                      </a:r>
                      <a:r>
                        <a:rPr lang="es-MX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Instituto </a:t>
                      </a:r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Sudcaliforniano de Inclusión a Personas con Discapacidad</a:t>
                      </a:r>
                    </a:p>
                  </a:txBody>
                  <a:tcPr marL="7319" marR="7319" marT="731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2092960" y="5424978"/>
            <a:ext cx="78486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2400" b="1" dirty="0">
                <a:solidFill>
                  <a:srgbClr val="ED6B06"/>
                </a:solidFill>
                <a:latin typeface="HelveticaNeueLT Std Lt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Empresas de Participación Estatal Mayoritaria</a:t>
            </a:r>
          </a:p>
        </p:txBody>
      </p:sp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777460"/>
              </p:ext>
            </p:extLst>
          </p:nvPr>
        </p:nvGraphicFramePr>
        <p:xfrm>
          <a:off x="2837596" y="6031137"/>
          <a:ext cx="8277444" cy="994503"/>
        </p:xfrm>
        <a:graphic>
          <a:graphicData uri="http://schemas.openxmlformats.org/drawingml/2006/table">
            <a:tbl>
              <a:tblPr/>
              <a:tblGrid>
                <a:gridCol w="37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2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50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Secretaría de Turismo, Economía y Sustentabilidad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50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Administración Portuaria Integral de Baja California Sur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50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NeueLT Std Lt" panose="020B0403020202020204" pitchFamily="34" charset="0"/>
                        </a:rPr>
                        <a:t>Dragados de Baja California Sur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ángulo 12">
            <a:extLst>
              <a:ext uri="{FF2B5EF4-FFF2-40B4-BE49-F238E27FC236}">
                <a16:creationId xmlns:a16="http://schemas.microsoft.com/office/drawing/2014/main" id="{B616CA5B-4A39-4B6E-9F02-AAC6DF034367}"/>
              </a:ext>
            </a:extLst>
          </p:cNvPr>
          <p:cNvSpPr/>
          <p:nvPr/>
        </p:nvSpPr>
        <p:spPr>
          <a:xfrm>
            <a:off x="279400" y="243840"/>
            <a:ext cx="36586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>
                    <a:lumMod val="95000"/>
                  </a:schemeClr>
                </a:solidFill>
              </a:rPr>
              <a:t>PROCESO DE ENTREGA – RECEPCIÓN </a:t>
            </a:r>
          </a:p>
        </p:txBody>
      </p:sp>
    </p:spTree>
    <p:extLst>
      <p:ext uri="{BB962C8B-B14F-4D97-AF65-F5344CB8AC3E}">
        <p14:creationId xmlns:p14="http://schemas.microsoft.com/office/powerpoint/2010/main" val="237805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Power Point 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16100</TotalTime>
  <Words>3983</Words>
  <Application>Microsoft Office PowerPoint</Application>
  <PresentationFormat>Personalizado</PresentationFormat>
  <Paragraphs>887</Paragraphs>
  <Slides>29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40" baseType="lpstr">
      <vt:lpstr>Arial</vt:lpstr>
      <vt:lpstr>Calibri</vt:lpstr>
      <vt:lpstr>Gotham-Bold</vt:lpstr>
      <vt:lpstr>Helvetica</vt:lpstr>
      <vt:lpstr>HelveticaNeueLT Std Lt</vt:lpstr>
      <vt:lpstr>Mangal</vt:lpstr>
      <vt:lpstr>Muli Regular</vt:lpstr>
      <vt:lpstr>Noto Sans SC Regular</vt:lpstr>
      <vt:lpstr>Times New Roman</vt:lpstr>
      <vt:lpstr>Wingdings</vt:lpstr>
      <vt:lpstr>Plantilla Power Point 4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Aborja</cp:lastModifiedBy>
  <cp:revision>1340</cp:revision>
  <cp:lastPrinted>2020-09-14T18:06:28Z</cp:lastPrinted>
  <dcterms:created xsi:type="dcterms:W3CDTF">2017-05-24T21:23:24Z</dcterms:created>
  <dcterms:modified xsi:type="dcterms:W3CDTF">2020-09-18T14:21:19Z</dcterms:modified>
</cp:coreProperties>
</file>