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302" r:id="rId3"/>
    <p:sldId id="256" r:id="rId4"/>
    <p:sldId id="257" r:id="rId5"/>
    <p:sldId id="276" r:id="rId6"/>
    <p:sldId id="311" r:id="rId7"/>
    <p:sldId id="300" r:id="rId8"/>
    <p:sldId id="281" r:id="rId9"/>
    <p:sldId id="258" r:id="rId10"/>
    <p:sldId id="282" r:id="rId11"/>
    <p:sldId id="321" r:id="rId12"/>
    <p:sldId id="283" r:id="rId13"/>
    <p:sldId id="284" r:id="rId14"/>
    <p:sldId id="322" r:id="rId15"/>
    <p:sldId id="286" r:id="rId16"/>
    <p:sldId id="304" r:id="rId17"/>
    <p:sldId id="323" r:id="rId18"/>
    <p:sldId id="279" r:id="rId19"/>
    <p:sldId id="307" r:id="rId20"/>
    <p:sldId id="287" r:id="rId21"/>
    <p:sldId id="271" r:id="rId22"/>
    <p:sldId id="297" r:id="rId23"/>
    <p:sldId id="289" r:id="rId24"/>
    <p:sldId id="290" r:id="rId25"/>
    <p:sldId id="292" r:id="rId26"/>
    <p:sldId id="291" r:id="rId27"/>
    <p:sldId id="298" r:id="rId28"/>
    <p:sldId id="314" r:id="rId29"/>
    <p:sldId id="259" r:id="rId30"/>
    <p:sldId id="316" r:id="rId31"/>
    <p:sldId id="275" r:id="rId32"/>
    <p:sldId id="299" r:id="rId33"/>
    <p:sldId id="274" r:id="rId34"/>
    <p:sldId id="309" r:id="rId3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0000"/>
    <a:srgbClr val="541321"/>
    <a:srgbClr val="00FF00"/>
    <a:srgbClr val="1B5547"/>
    <a:srgbClr val="720E30"/>
    <a:srgbClr val="682A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87917" autoAdjust="0"/>
  </p:normalViewPr>
  <p:slideViewPr>
    <p:cSldViewPr snapToGrid="0">
      <p:cViewPr varScale="1">
        <p:scale>
          <a:sx n="113" d="100"/>
          <a:sy n="113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A74A65-59F4-4090-A388-D8684D472931}" type="doc">
      <dgm:prSet loTypeId="urn:microsoft.com/office/officeart/2005/8/layout/target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3D384B68-217A-4BA3-97CC-C8B4BD4353F5}">
      <dgm:prSet phldrT="[Texto]"/>
      <dgm:spPr/>
      <dgm:t>
        <a:bodyPr/>
        <a:lstStyle/>
        <a:p>
          <a:r>
            <a:rPr lang="es-MX" dirty="0" smtClean="0"/>
            <a:t>COTROL INTERNO</a:t>
          </a:r>
          <a:endParaRPr lang="es-MX" dirty="0"/>
        </a:p>
      </dgm:t>
    </dgm:pt>
    <dgm:pt modelId="{35D7AE8E-22CC-44FD-9864-80AB2B414749}" type="parTrans" cxnId="{8E7F183E-D064-4773-A340-07C83B17DCD5}">
      <dgm:prSet/>
      <dgm:spPr/>
      <dgm:t>
        <a:bodyPr/>
        <a:lstStyle/>
        <a:p>
          <a:endParaRPr lang="es-MX"/>
        </a:p>
      </dgm:t>
    </dgm:pt>
    <dgm:pt modelId="{0B8B1569-9D92-48A8-947A-FC963A001E3E}" type="sibTrans" cxnId="{8E7F183E-D064-4773-A340-07C83B17DCD5}">
      <dgm:prSet/>
      <dgm:spPr/>
      <dgm:t>
        <a:bodyPr/>
        <a:lstStyle/>
        <a:p>
          <a:endParaRPr lang="es-MX"/>
        </a:p>
      </dgm:t>
    </dgm:pt>
    <dgm:pt modelId="{C49F9FE9-1FF2-42DC-8883-F9146947AF5D}">
      <dgm:prSet phldrT="[Texto]"/>
      <dgm:spPr/>
      <dgm:t>
        <a:bodyPr/>
        <a:lstStyle/>
        <a:p>
          <a:r>
            <a:rPr lang="es-MX" dirty="0" smtClean="0"/>
            <a:t>MEJORA REGULATORIA</a:t>
          </a:r>
          <a:endParaRPr lang="es-MX" dirty="0"/>
        </a:p>
      </dgm:t>
    </dgm:pt>
    <dgm:pt modelId="{9534708B-4412-47F8-94DF-F695DF7B9496}" type="parTrans" cxnId="{811C17C0-1D3E-4F59-A180-EDAA5A573079}">
      <dgm:prSet/>
      <dgm:spPr/>
      <dgm:t>
        <a:bodyPr/>
        <a:lstStyle/>
        <a:p>
          <a:endParaRPr lang="es-MX"/>
        </a:p>
      </dgm:t>
    </dgm:pt>
    <dgm:pt modelId="{FC9BDF3B-642C-4924-9EAA-17D0AB432BAC}" type="sibTrans" cxnId="{811C17C0-1D3E-4F59-A180-EDAA5A573079}">
      <dgm:prSet/>
      <dgm:spPr/>
      <dgm:t>
        <a:bodyPr/>
        <a:lstStyle/>
        <a:p>
          <a:endParaRPr lang="es-MX"/>
        </a:p>
      </dgm:t>
    </dgm:pt>
    <dgm:pt modelId="{D82338DE-B505-4962-AA60-5A3FB3F8DF8C}">
      <dgm:prSet phldrT="[Texto]"/>
      <dgm:spPr/>
      <dgm:t>
        <a:bodyPr/>
        <a:lstStyle/>
        <a:p>
          <a:r>
            <a:rPr lang="es-MX" dirty="0" smtClean="0"/>
            <a:t>ORGANOS COLEGIADOS</a:t>
          </a:r>
          <a:endParaRPr lang="es-MX" dirty="0"/>
        </a:p>
      </dgm:t>
    </dgm:pt>
    <dgm:pt modelId="{928A1857-4273-4568-82AB-633E599CB8D1}" type="parTrans" cxnId="{BE8E30FD-10A7-4655-91A6-ED34D8CA76AA}">
      <dgm:prSet/>
      <dgm:spPr/>
      <dgm:t>
        <a:bodyPr/>
        <a:lstStyle/>
        <a:p>
          <a:endParaRPr lang="es-MX"/>
        </a:p>
      </dgm:t>
    </dgm:pt>
    <dgm:pt modelId="{0AD2C380-B6CF-4A33-A07A-89CFFCBBBDA6}" type="sibTrans" cxnId="{BE8E30FD-10A7-4655-91A6-ED34D8CA76AA}">
      <dgm:prSet/>
      <dgm:spPr/>
      <dgm:t>
        <a:bodyPr/>
        <a:lstStyle/>
        <a:p>
          <a:endParaRPr lang="es-MX"/>
        </a:p>
      </dgm:t>
    </dgm:pt>
    <dgm:pt modelId="{590D877B-F847-4ED1-8A49-640D329AAEEA}" type="pres">
      <dgm:prSet presAssocID="{51A74A65-59F4-4090-A388-D8684D47293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6DB15BB-79D2-4240-8EE4-65C415E78476}" type="pres">
      <dgm:prSet presAssocID="{3D384B68-217A-4BA3-97CC-C8B4BD4353F5}" presName="circle1" presStyleLbl="node1" presStyleIdx="0" presStyleCnt="3"/>
      <dgm:spPr/>
    </dgm:pt>
    <dgm:pt modelId="{2FD9DD76-6B3A-48A3-A256-A60170A792AC}" type="pres">
      <dgm:prSet presAssocID="{3D384B68-217A-4BA3-97CC-C8B4BD4353F5}" presName="space" presStyleCnt="0"/>
      <dgm:spPr/>
    </dgm:pt>
    <dgm:pt modelId="{845EF2CB-FCD2-41DC-A25B-A95159D60C45}" type="pres">
      <dgm:prSet presAssocID="{3D384B68-217A-4BA3-97CC-C8B4BD4353F5}" presName="rect1" presStyleLbl="alignAcc1" presStyleIdx="0" presStyleCnt="3" custLinFactNeighborX="43306" custLinFactNeighborY="-1707"/>
      <dgm:spPr/>
      <dgm:t>
        <a:bodyPr/>
        <a:lstStyle/>
        <a:p>
          <a:endParaRPr lang="es-MX"/>
        </a:p>
      </dgm:t>
    </dgm:pt>
    <dgm:pt modelId="{D6DC6EF8-9FAE-46A1-9DEB-E0C17877C114}" type="pres">
      <dgm:prSet presAssocID="{C49F9FE9-1FF2-42DC-8883-F9146947AF5D}" presName="vertSpace2" presStyleLbl="node1" presStyleIdx="0" presStyleCnt="3"/>
      <dgm:spPr/>
    </dgm:pt>
    <dgm:pt modelId="{AF682D31-9348-4D6B-912A-281B4258F5F9}" type="pres">
      <dgm:prSet presAssocID="{C49F9FE9-1FF2-42DC-8883-F9146947AF5D}" presName="circle2" presStyleLbl="node1" presStyleIdx="1" presStyleCnt="3"/>
      <dgm:spPr/>
    </dgm:pt>
    <dgm:pt modelId="{97549C9B-0F25-494B-9CE8-DD2139223E31}" type="pres">
      <dgm:prSet presAssocID="{C49F9FE9-1FF2-42DC-8883-F9146947AF5D}" presName="rect2" presStyleLbl="alignAcc1" presStyleIdx="1" presStyleCnt="3"/>
      <dgm:spPr/>
      <dgm:t>
        <a:bodyPr/>
        <a:lstStyle/>
        <a:p>
          <a:endParaRPr lang="es-MX"/>
        </a:p>
      </dgm:t>
    </dgm:pt>
    <dgm:pt modelId="{1F91ADD2-6736-4288-BA1E-A8791F8E54F6}" type="pres">
      <dgm:prSet presAssocID="{D82338DE-B505-4962-AA60-5A3FB3F8DF8C}" presName="vertSpace3" presStyleLbl="node1" presStyleIdx="1" presStyleCnt="3"/>
      <dgm:spPr/>
    </dgm:pt>
    <dgm:pt modelId="{107EC418-2AB7-4473-B463-F8D9602655E1}" type="pres">
      <dgm:prSet presAssocID="{D82338DE-B505-4962-AA60-5A3FB3F8DF8C}" presName="circle3" presStyleLbl="node1" presStyleIdx="2" presStyleCnt="3"/>
      <dgm:spPr/>
    </dgm:pt>
    <dgm:pt modelId="{AEA6C34C-5F77-43E8-9273-61A08F7EB0D1}" type="pres">
      <dgm:prSet presAssocID="{D82338DE-B505-4962-AA60-5A3FB3F8DF8C}" presName="rect3" presStyleLbl="alignAcc1" presStyleIdx="2" presStyleCnt="3"/>
      <dgm:spPr/>
      <dgm:t>
        <a:bodyPr/>
        <a:lstStyle/>
        <a:p>
          <a:endParaRPr lang="es-MX"/>
        </a:p>
      </dgm:t>
    </dgm:pt>
    <dgm:pt modelId="{C06C7FBC-FD6E-4843-AFD2-A0E51EAE108A}" type="pres">
      <dgm:prSet presAssocID="{3D384B68-217A-4BA3-97CC-C8B4BD4353F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BA6AA80-F5D5-4E99-AE0E-6D1CE82CC171}" type="pres">
      <dgm:prSet presAssocID="{C49F9FE9-1FF2-42DC-8883-F9146947AF5D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20EE5CB-C124-49A7-B4AE-B531247C08FB}" type="pres">
      <dgm:prSet presAssocID="{D82338DE-B505-4962-AA60-5A3FB3F8DF8C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11C17C0-1D3E-4F59-A180-EDAA5A573079}" srcId="{51A74A65-59F4-4090-A388-D8684D472931}" destId="{C49F9FE9-1FF2-42DC-8883-F9146947AF5D}" srcOrd="1" destOrd="0" parTransId="{9534708B-4412-47F8-94DF-F695DF7B9496}" sibTransId="{FC9BDF3B-642C-4924-9EAA-17D0AB432BAC}"/>
    <dgm:cxn modelId="{7939907F-3EF2-46DB-84A0-4FE9603A2712}" type="presOf" srcId="{C49F9FE9-1FF2-42DC-8883-F9146947AF5D}" destId="{97549C9B-0F25-494B-9CE8-DD2139223E31}" srcOrd="0" destOrd="0" presId="urn:microsoft.com/office/officeart/2005/8/layout/target3"/>
    <dgm:cxn modelId="{BDB3DC80-F940-4B2C-B24B-4A2DD6854D5F}" type="presOf" srcId="{C49F9FE9-1FF2-42DC-8883-F9146947AF5D}" destId="{CBA6AA80-F5D5-4E99-AE0E-6D1CE82CC171}" srcOrd="1" destOrd="0" presId="urn:microsoft.com/office/officeart/2005/8/layout/target3"/>
    <dgm:cxn modelId="{441CB29E-1EEA-450C-98DF-AC8E65A94D5C}" type="presOf" srcId="{3D384B68-217A-4BA3-97CC-C8B4BD4353F5}" destId="{845EF2CB-FCD2-41DC-A25B-A95159D60C45}" srcOrd="0" destOrd="0" presId="urn:microsoft.com/office/officeart/2005/8/layout/target3"/>
    <dgm:cxn modelId="{BE8E30FD-10A7-4655-91A6-ED34D8CA76AA}" srcId="{51A74A65-59F4-4090-A388-D8684D472931}" destId="{D82338DE-B505-4962-AA60-5A3FB3F8DF8C}" srcOrd="2" destOrd="0" parTransId="{928A1857-4273-4568-82AB-633E599CB8D1}" sibTransId="{0AD2C380-B6CF-4A33-A07A-89CFFCBBBDA6}"/>
    <dgm:cxn modelId="{1865F026-1C28-48A1-882C-EE241285CF47}" type="presOf" srcId="{D82338DE-B505-4962-AA60-5A3FB3F8DF8C}" destId="{020EE5CB-C124-49A7-B4AE-B531247C08FB}" srcOrd="1" destOrd="0" presId="urn:microsoft.com/office/officeart/2005/8/layout/target3"/>
    <dgm:cxn modelId="{58063FE9-8216-4A5B-A014-826878C65D12}" type="presOf" srcId="{51A74A65-59F4-4090-A388-D8684D472931}" destId="{590D877B-F847-4ED1-8A49-640D329AAEEA}" srcOrd="0" destOrd="0" presId="urn:microsoft.com/office/officeart/2005/8/layout/target3"/>
    <dgm:cxn modelId="{C5166988-571F-4E86-AA30-8B29EC57CD1C}" type="presOf" srcId="{D82338DE-B505-4962-AA60-5A3FB3F8DF8C}" destId="{AEA6C34C-5F77-43E8-9273-61A08F7EB0D1}" srcOrd="0" destOrd="0" presId="urn:microsoft.com/office/officeart/2005/8/layout/target3"/>
    <dgm:cxn modelId="{8E7F183E-D064-4773-A340-07C83B17DCD5}" srcId="{51A74A65-59F4-4090-A388-D8684D472931}" destId="{3D384B68-217A-4BA3-97CC-C8B4BD4353F5}" srcOrd="0" destOrd="0" parTransId="{35D7AE8E-22CC-44FD-9864-80AB2B414749}" sibTransId="{0B8B1569-9D92-48A8-947A-FC963A001E3E}"/>
    <dgm:cxn modelId="{EC1732D7-840A-45CD-8C57-0AE822A950FE}" type="presOf" srcId="{3D384B68-217A-4BA3-97CC-C8B4BD4353F5}" destId="{C06C7FBC-FD6E-4843-AFD2-A0E51EAE108A}" srcOrd="1" destOrd="0" presId="urn:microsoft.com/office/officeart/2005/8/layout/target3"/>
    <dgm:cxn modelId="{91CBE13B-0BF2-46AE-BFD0-9A2E1E710F0C}" type="presParOf" srcId="{590D877B-F847-4ED1-8A49-640D329AAEEA}" destId="{76DB15BB-79D2-4240-8EE4-65C415E78476}" srcOrd="0" destOrd="0" presId="urn:microsoft.com/office/officeart/2005/8/layout/target3"/>
    <dgm:cxn modelId="{16C1C6DD-0B91-4668-A13B-B6040D3BD012}" type="presParOf" srcId="{590D877B-F847-4ED1-8A49-640D329AAEEA}" destId="{2FD9DD76-6B3A-48A3-A256-A60170A792AC}" srcOrd="1" destOrd="0" presId="urn:microsoft.com/office/officeart/2005/8/layout/target3"/>
    <dgm:cxn modelId="{DBA14C41-805D-4419-83B6-D2CBADC3C6EF}" type="presParOf" srcId="{590D877B-F847-4ED1-8A49-640D329AAEEA}" destId="{845EF2CB-FCD2-41DC-A25B-A95159D60C45}" srcOrd="2" destOrd="0" presId="urn:microsoft.com/office/officeart/2005/8/layout/target3"/>
    <dgm:cxn modelId="{23F3A083-0162-44B0-BA8C-ADBBDC713D7A}" type="presParOf" srcId="{590D877B-F847-4ED1-8A49-640D329AAEEA}" destId="{D6DC6EF8-9FAE-46A1-9DEB-E0C17877C114}" srcOrd="3" destOrd="0" presId="urn:microsoft.com/office/officeart/2005/8/layout/target3"/>
    <dgm:cxn modelId="{9A4EEB22-3BD8-46E8-817C-BFAFEE678FEC}" type="presParOf" srcId="{590D877B-F847-4ED1-8A49-640D329AAEEA}" destId="{AF682D31-9348-4D6B-912A-281B4258F5F9}" srcOrd="4" destOrd="0" presId="urn:microsoft.com/office/officeart/2005/8/layout/target3"/>
    <dgm:cxn modelId="{B043DC4F-FD81-4B75-9D6F-89EBDEE20152}" type="presParOf" srcId="{590D877B-F847-4ED1-8A49-640D329AAEEA}" destId="{97549C9B-0F25-494B-9CE8-DD2139223E31}" srcOrd="5" destOrd="0" presId="urn:microsoft.com/office/officeart/2005/8/layout/target3"/>
    <dgm:cxn modelId="{271D62FE-B400-41E2-97FD-BDB75E2682BA}" type="presParOf" srcId="{590D877B-F847-4ED1-8A49-640D329AAEEA}" destId="{1F91ADD2-6736-4288-BA1E-A8791F8E54F6}" srcOrd="6" destOrd="0" presId="urn:microsoft.com/office/officeart/2005/8/layout/target3"/>
    <dgm:cxn modelId="{7B28A8B0-9522-4345-BE27-68AB1EAE78B1}" type="presParOf" srcId="{590D877B-F847-4ED1-8A49-640D329AAEEA}" destId="{107EC418-2AB7-4473-B463-F8D9602655E1}" srcOrd="7" destOrd="0" presId="urn:microsoft.com/office/officeart/2005/8/layout/target3"/>
    <dgm:cxn modelId="{624AC9A1-D174-47A6-B22D-0EE986FF1F6A}" type="presParOf" srcId="{590D877B-F847-4ED1-8A49-640D329AAEEA}" destId="{AEA6C34C-5F77-43E8-9273-61A08F7EB0D1}" srcOrd="8" destOrd="0" presId="urn:microsoft.com/office/officeart/2005/8/layout/target3"/>
    <dgm:cxn modelId="{9C2FF5CE-2E77-463F-B659-E674E6A436C4}" type="presParOf" srcId="{590D877B-F847-4ED1-8A49-640D329AAEEA}" destId="{C06C7FBC-FD6E-4843-AFD2-A0E51EAE108A}" srcOrd="9" destOrd="0" presId="urn:microsoft.com/office/officeart/2005/8/layout/target3"/>
    <dgm:cxn modelId="{0C97DCB3-E39D-471A-AE91-C86C98B547F4}" type="presParOf" srcId="{590D877B-F847-4ED1-8A49-640D329AAEEA}" destId="{CBA6AA80-F5D5-4E99-AE0E-6D1CE82CC171}" srcOrd="10" destOrd="0" presId="urn:microsoft.com/office/officeart/2005/8/layout/target3"/>
    <dgm:cxn modelId="{85FC77B0-65A9-4737-A771-7EC7764633BB}" type="presParOf" srcId="{590D877B-F847-4ED1-8A49-640D329AAEEA}" destId="{020EE5CB-C124-49A7-B4AE-B531247C08FB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9583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91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5D53C91-1DC4-C651-DE94-C2413B3E4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57"/>
            <a:ext cx="12192000" cy="6864703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993466" y="3526134"/>
            <a:ext cx="4665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EL RETO DE LA CONTINUIDAD INSTITUCIONAL</a:t>
            </a:r>
            <a:endParaRPr lang="es-MX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566" y="6102879"/>
            <a:ext cx="2815167" cy="66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5440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368799" y="1985201"/>
            <a:ext cx="7205133" cy="2194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MX" sz="2400" i="1" dirty="0" smtClean="0"/>
              <a:t>"No sabía que existía el asunto, no conocía el plazo, no sabía dónde estaba el expediente, no conocía el riesgo o no sabía qué actuación estaba pendiente."</a:t>
            </a:r>
            <a:endParaRPr lang="es-MX" sz="2400" i="1" dirty="0"/>
          </a:p>
        </p:txBody>
      </p:sp>
    </p:spTree>
    <p:extLst>
      <p:ext uri="{BB962C8B-B14F-4D97-AF65-F5344CB8AC3E}">
        <p14:creationId xmlns:p14="http://schemas.microsoft.com/office/powerpoint/2010/main" val="1880889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2819398" y="1561869"/>
            <a:ext cx="684106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dirty="0" smtClean="0">
                <a:solidFill>
                  <a:srgbClr val="682A39"/>
                </a:solidFill>
              </a:rPr>
              <a:t>La</a:t>
            </a:r>
            <a:r>
              <a:rPr lang="es-MX" sz="3200" dirty="0" smtClean="0">
                <a:solidFill>
                  <a:srgbClr val="682A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Administración entrante debe poder conocer, sin necesidad de reconstruir la historia administrativa, la situación que guarda cada asunto al momento de recibirlo.</a:t>
            </a:r>
            <a:endParaRPr lang="es-MX" sz="3200" dirty="0">
              <a:solidFill>
                <a:srgbClr val="682A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21299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16467" y="735043"/>
            <a:ext cx="1143846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El proceso de Entrega-Recepción no debe limitarse a relacionar documentos, bienes, expedientes o asuntos pendientes.</a:t>
            </a:r>
          </a:p>
          <a:p>
            <a:r>
              <a:rPr lang="es-MX" dirty="0" smtClean="0"/>
              <a:t>Su finalidad debe ser que la Administración Pública entrante reciba información ordenada, completa, verificable, clara y útil para la continuidad de la gestión pública, permitiéndole conocer:</a:t>
            </a:r>
          </a:p>
          <a:p>
            <a:endParaRPr lang="es-MX" dirty="0" smtClean="0"/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asuntos recibió la Administración saliente.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acciones realizó.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resultados obtuvo.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compromisos adquirió.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asuntos se encuentran pendientes.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procedimientos administrativos o jurídicos están en curso.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observaciones han sido determinadas.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Cuáles han sido solventadas y cuáles permanecen pendientes.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obras están concluidas, en proceso, suspendidas o pendientes.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Cuáles son los principales riesgos institucionales.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r>
              <a:rPr lang="es-MX" sz="1600" i="1" dirty="0" smtClean="0"/>
              <a:t>Qué acciones de control interno se implementaron, pero sobre todo: </a:t>
            </a:r>
          </a:p>
          <a:p>
            <a:pPr marL="4038600" indent="-185738">
              <a:buFont typeface="Arial" panose="020B0604020202020204" pitchFamily="34" charset="0"/>
              <a:buChar char="•"/>
            </a:pPr>
            <a:endParaRPr lang="es-MX" sz="1000" i="1" dirty="0" smtClean="0"/>
          </a:p>
          <a:p>
            <a:pPr marL="3852862"/>
            <a:r>
              <a:rPr lang="es-MX" sz="1600" b="1" i="1" dirty="0" smtClean="0">
                <a:solidFill>
                  <a:srgbClr val="720E30"/>
                </a:solidFill>
              </a:rPr>
              <a:t>Qué medidas deberán continuar en los primeros 90 días después de la entrega.</a:t>
            </a:r>
            <a:endParaRPr lang="es-MX" sz="1600" b="1" i="1" dirty="0">
              <a:solidFill>
                <a:srgbClr val="720E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860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82138" y="1233483"/>
            <a:ext cx="1152144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Este tema merece un tratamiento mucho más profundo porque, para una Entrega-Recepción Constitucional, los “</a:t>
            </a:r>
            <a:r>
              <a:rPr lang="es-MX" b="1" spc="300" dirty="0" smtClean="0"/>
              <a:t>Asuntos en Trámite</a:t>
            </a:r>
            <a:r>
              <a:rPr lang="es-MX" dirty="0" smtClean="0"/>
              <a:t>” no deben ser un apartado residual del acta, sino uno de los instrumentos centrales de continuidad institucional.</a:t>
            </a:r>
          </a:p>
          <a:p>
            <a:pPr>
              <a:lnSpc>
                <a:spcPct val="150000"/>
              </a:lnSpc>
            </a:pPr>
            <a:endParaRPr lang="es-MX" dirty="0"/>
          </a:p>
          <a:p>
            <a:pPr>
              <a:lnSpc>
                <a:spcPct val="150000"/>
              </a:lnSpc>
            </a:pPr>
            <a:r>
              <a:rPr lang="es-MX" dirty="0" smtClean="0"/>
              <a:t>De hecho, La Ley Orgánica de la Administración Pública del Estado de Baja California Sur, en sus artículos 62 a 65, obliga a que durante el año de transmisión del Poder Ejecutivo se identifique el estado de los programas, sus antecedentes, procedimientos, retrasos, inventarios y asuntos, y prevé reuniones de trabajo con el Gobernador electo o sus representantes para garantizar la continuidad de la gestión, reducir la curva de aprendizaje y preservar la memoria institucional.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68023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6" y="6102879"/>
            <a:ext cx="2815167" cy="6646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0"/>
            <a:ext cx="12193057" cy="68707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6890198" y="3196858"/>
            <a:ext cx="4642236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s-MX" dirty="0"/>
              <a:t>DE ASUNTO EN TRÁMITE A </a:t>
            </a:r>
            <a:r>
              <a:rPr lang="es-MX" dirty="0" smtClean="0"/>
              <a:t>AGENDA DE CONTINUIDAD INSTITUCIONAL 90 DÍAS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476614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4572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MX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4730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MX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020233" y="1040342"/>
            <a:ext cx="981286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 smtClean="0"/>
              <a:t>QUE ENTENDEMOS POR ASUNTOS EN TRAMITE </a:t>
            </a:r>
          </a:p>
          <a:p>
            <a:endParaRPr lang="es-MX" dirty="0"/>
          </a:p>
          <a:p>
            <a:pPr algn="just"/>
            <a:r>
              <a:rPr lang="es-MX" dirty="0" smtClean="0"/>
              <a:t>Es todo asunto que al momento de la entrega conserva obligaciones, plazos, actuaciones, riesgos o decisiones pendientes que pueden afectar la gestión de la Administración entrante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867" y="2598003"/>
            <a:ext cx="9753600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5862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7867" y="636476"/>
            <a:ext cx="496993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>
                <a:solidFill>
                  <a:srgbClr val="720E30"/>
                </a:solidFill>
              </a:rPr>
              <a:t>QUÉ ES LA "AGENDA DE CONTINUIDAD INSTITUCIONAL 90 DÍAS”</a:t>
            </a:r>
          </a:p>
          <a:p>
            <a:pPr algn="just"/>
            <a:endParaRPr lang="es-MX" dirty="0" smtClean="0"/>
          </a:p>
          <a:p>
            <a:pPr algn="just"/>
            <a:r>
              <a:rPr lang="es-MX" i="1" dirty="0" smtClean="0"/>
              <a:t>Es una agenda para tener en cuenta en los Primeros 90 Días.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Su finalidad sería identificar los asuntos que, por su importancia, plazo, riesgo o impacto institucional, deberán ser conocidos y atendidos prioritariamente por la Administración entrante durante sus primeros 90 días.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No significa que la Administración saliente determine qué deberá hacer el nuevo Gobierno. Significa que la Administración saliente tiene la obligación de advertir qué asuntos ya están en curso y cuáles requieren continuidad para evitar afectaciones a la gestión pública. 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5825066" y="403956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b="1" dirty="0" smtClean="0"/>
              <a:t>No se trata de</a:t>
            </a:r>
            <a:r>
              <a:rPr lang="es-MX" dirty="0" smtClean="0"/>
              <a:t>: Decirle al nuevo Gobierno qué debe hacer.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MX" b="1" dirty="0" smtClean="0"/>
              <a:t>Se trata de</a:t>
            </a:r>
            <a:r>
              <a:rPr lang="es-MX" dirty="0" smtClean="0"/>
              <a:t>: Informarle qué asuntos recibe, cuál es su situación, qué plazo tienen, qué riesgo presentan y qué actuación se encuentra pendiente.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333" y="913176"/>
            <a:ext cx="4969933" cy="277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49607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620932" y="1378427"/>
            <a:ext cx="49530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/>
              <a:t>Para cada tema, asunto o proyecto deberá evitarse la </a:t>
            </a:r>
            <a:r>
              <a:rPr lang="es-MX" sz="2000" b="1" dirty="0" smtClean="0"/>
              <a:t>simple acumulación o entrega indiscriminada de documentos</a:t>
            </a:r>
            <a:r>
              <a:rPr lang="es-MX" sz="2000" dirty="0" smtClean="0"/>
              <a:t>. La finalidad del proceso de Entrega-Recepción no es trasladar archivos de una administración a otra, sino </a:t>
            </a:r>
            <a:r>
              <a:rPr lang="es-MX" sz="2000" b="1" dirty="0" smtClean="0"/>
              <a:t>entregar información organizada, identificada y contextualizada que permita a quien recibe conocer, comprender y dar continuidad a los asuntos bajo su responsabilidad</a:t>
            </a:r>
            <a:r>
              <a:rPr lang="es-MX" sz="2000" dirty="0" smtClean="0"/>
              <a:t>.</a:t>
            </a:r>
            <a:endParaRPr lang="es-MX" sz="20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67" y="1378427"/>
            <a:ext cx="6086548" cy="332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6025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63629" y="368489"/>
            <a:ext cx="11926772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MX" sz="2400" b="1" dirty="0" smtClean="0"/>
              <a:t>¿POR QUÉ 90 DÍAS?</a:t>
            </a:r>
          </a:p>
          <a:p>
            <a:pPr>
              <a:lnSpc>
                <a:spcPct val="150000"/>
              </a:lnSpc>
            </a:pPr>
            <a:r>
              <a:rPr lang="es-MX" dirty="0" smtClean="0"/>
              <a:t>Los primeros 90 días representan un periodo razonable para establecer una ventana de continuidad institucional. No debe interpretarse necesariamente como un plazo legal único para resolver todos los asuntos. </a:t>
            </a:r>
          </a:p>
          <a:p>
            <a:pPr>
              <a:lnSpc>
                <a:spcPct val="150000"/>
              </a:lnSpc>
            </a:pPr>
            <a:r>
              <a:rPr lang="es-MX" dirty="0" smtClean="0"/>
              <a:t>El plazo de 90 días sirve para: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391343" y="2395446"/>
            <a:ext cx="7924801" cy="4247317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identificar asuntos críticos;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establecer prioridades;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evitar vencimiento de plazos;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continuar procedimientos;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prevenir pérdida de derechos;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atender obligaciones;</a:t>
            </a:r>
          </a:p>
          <a:p>
            <a:pPr>
              <a:lnSpc>
                <a:spcPct val="150000"/>
              </a:lnSpc>
            </a:pPr>
            <a:endParaRPr lang="es-MX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MX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dar seguimiento a auditorías;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continuar obras;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atender riesgos de control interno;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resolver asuntos administrativos urgentes.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17087" y="4938903"/>
            <a:ext cx="114733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MX" dirty="0" smtClean="0"/>
              <a:t>Por tanto: 90 días no significa resolver en 90 días; significa: "</a:t>
            </a:r>
            <a:r>
              <a:rPr lang="es-MX" b="1" dirty="0" smtClean="0"/>
              <a:t>Identificar qué debe ser atendido durante los primeros 90 días y qué consecuencias tendría no hacerlo</a:t>
            </a:r>
            <a:r>
              <a:rPr lang="es-MX" dirty="0" smtClean="0"/>
              <a:t>."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1021061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967154" y="827773"/>
            <a:ext cx="10868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>
                <a:solidFill>
                  <a:srgbClr val="1B5547"/>
                </a:solidFill>
              </a:rPr>
              <a:t>ANEXOS XVIII: SITUACIÓN DE CUMPLIMIENTO Y CONTINUIDAD ADMINISTRATIVA</a:t>
            </a:r>
            <a:endParaRPr lang="es-MX" sz="2400" b="1" dirty="0">
              <a:solidFill>
                <a:srgbClr val="1B5547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14152" y="1759699"/>
            <a:ext cx="69147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XVIII.1 RELACIÓN DE ASUNTOS EN TRAMITE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/>
              <a:t>XVIII.2 </a:t>
            </a:r>
            <a:r>
              <a:rPr lang="es-MX" dirty="0" smtClean="0"/>
              <a:t>AGENDA DE CONTINUIDAD INSTITUCIONAL 90 DÍAS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XVIII.3 INTEGRACION Y FUNCIONAMIENTO DE ORGANOS COLEGIADOS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XVIII.4 ESTADO QUE GUARDA EL SISTEMA DE CONTROL INTERNO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MX" dirty="0" smtClean="0"/>
              <a:t>XVIII.5 INFORME DE MEJORA REGULATORIA</a:t>
            </a:r>
            <a:endParaRPr lang="es-MX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154" y="1519707"/>
            <a:ext cx="3728434" cy="372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5001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63638" y="1569256"/>
            <a:ext cx="1157810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No todo asunto pendiente es necesariamente prioritario. Debe establecerse una clasificación.</a:t>
            </a:r>
          </a:p>
          <a:p>
            <a:endParaRPr lang="es-MX" b="1" dirty="0" smtClean="0"/>
          </a:p>
          <a:p>
            <a:r>
              <a:rPr lang="es-MX" b="1" dirty="0" smtClean="0"/>
              <a:t>NIVEL 1 — CRÍTICO</a:t>
            </a:r>
          </a:p>
          <a:p>
            <a:r>
              <a:rPr lang="es-MX" dirty="0" smtClean="0"/>
              <a:t>Asunto que puede generar una consecuencia inmediata si no se actúa.</a:t>
            </a:r>
          </a:p>
          <a:p>
            <a:pPr marL="3052763" indent="-811213"/>
            <a:r>
              <a:rPr lang="es-MX" dirty="0" smtClean="0"/>
              <a:t>Ejemplos: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plazo legal próximo a vencer;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procedimiento administrativo;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juicio;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auditoría con plazo de solventación;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obra suspendida;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contrato próximo a vencer;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garantía por hacer efectiva;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procedimiento de rescisión;</a:t>
            </a:r>
          </a:p>
          <a:p>
            <a:pPr marL="3052763" indent="-811213">
              <a:buFont typeface="Arial" panose="020B0604020202020204" pitchFamily="34" charset="0"/>
              <a:buChar char="•"/>
            </a:pPr>
            <a:r>
              <a:rPr lang="es-MX" dirty="0" smtClean="0"/>
              <a:t>riesgo para la prestación de un servicio público.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1149507" y="513112"/>
            <a:ext cx="105960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/>
              <a:t>DIFERENCIA ENTRE "ASUNTOS EN TRÁMITE" Y </a:t>
            </a:r>
            <a:r>
              <a:rPr lang="es-MX" sz="2400" b="1" dirty="0" smtClean="0"/>
              <a:t>“AGENDA DE CONTINUIDAD INSTITUCIONAL 90 DÍAS"</a:t>
            </a:r>
            <a:endParaRPr lang="es-MX" sz="2400" b="1" dirty="0"/>
          </a:p>
        </p:txBody>
      </p:sp>
      <p:sp>
        <p:nvSpPr>
          <p:cNvPr id="4" name="Elipse 3"/>
          <p:cNvSpPr/>
          <p:nvPr/>
        </p:nvSpPr>
        <p:spPr>
          <a:xfrm>
            <a:off x="850006" y="3206839"/>
            <a:ext cx="1403798" cy="1378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8029956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02275" y="651944"/>
            <a:ext cx="114879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NIVEL 2 — PRIORITARIO</a:t>
            </a:r>
          </a:p>
          <a:p>
            <a:endParaRPr lang="es-MX" dirty="0" smtClean="0"/>
          </a:p>
          <a:p>
            <a:r>
              <a:rPr lang="es-MX" dirty="0" smtClean="0"/>
              <a:t>Asunto que requiere atención durante los primeros 90 días, pero cuyo incumplimiento no genera necesariamente una consecuencia inmediata.</a:t>
            </a:r>
          </a:p>
          <a:p>
            <a:endParaRPr lang="es-MX" dirty="0"/>
          </a:p>
          <a:p>
            <a:endParaRPr lang="es-MX" dirty="0" smtClean="0"/>
          </a:p>
          <a:p>
            <a:pPr indent="1430338">
              <a:tabLst>
                <a:tab pos="1339850" algn="l"/>
              </a:tabLst>
            </a:pPr>
            <a:r>
              <a:rPr lang="es-MX" dirty="0" smtClean="0"/>
              <a:t>Ejemplos:</a:t>
            </a:r>
          </a:p>
          <a:p>
            <a:pPr marL="2060575" indent="269875">
              <a:buFont typeface="Arial" panose="020B0604020202020204" pitchFamily="34" charset="0"/>
              <a:buChar char="•"/>
              <a:tabLst>
                <a:tab pos="1339850" algn="l"/>
              </a:tabLst>
            </a:pPr>
            <a:r>
              <a:rPr lang="es-MX" dirty="0" smtClean="0"/>
              <a:t>obra en proceso;</a:t>
            </a:r>
          </a:p>
          <a:p>
            <a:pPr marL="2060575" indent="269875">
              <a:buFont typeface="Arial" panose="020B0604020202020204" pitchFamily="34" charset="0"/>
              <a:buChar char="•"/>
              <a:tabLst>
                <a:tab pos="1339850" algn="l"/>
              </a:tabLst>
            </a:pPr>
            <a:r>
              <a:rPr lang="es-MX" dirty="0" smtClean="0"/>
              <a:t>programa institucional pendiente;</a:t>
            </a:r>
          </a:p>
          <a:p>
            <a:pPr marL="2060575" indent="269875">
              <a:buFont typeface="Arial" panose="020B0604020202020204" pitchFamily="34" charset="0"/>
              <a:buChar char="•"/>
              <a:tabLst>
                <a:tab pos="1339850" algn="l"/>
              </a:tabLst>
            </a:pPr>
            <a:r>
              <a:rPr lang="es-MX" dirty="0" smtClean="0"/>
              <a:t>actualización normativa;</a:t>
            </a:r>
          </a:p>
          <a:p>
            <a:pPr marL="2060575" indent="269875">
              <a:buFont typeface="Arial" panose="020B0604020202020204" pitchFamily="34" charset="0"/>
              <a:buChar char="•"/>
              <a:tabLst>
                <a:tab pos="1339850" algn="l"/>
              </a:tabLst>
            </a:pPr>
            <a:r>
              <a:rPr lang="es-MX" dirty="0" smtClean="0"/>
              <a:t>acción de control interno;</a:t>
            </a:r>
          </a:p>
          <a:p>
            <a:pPr marL="2060575" indent="269875">
              <a:buFont typeface="Arial" panose="020B0604020202020204" pitchFamily="34" charset="0"/>
              <a:buChar char="•"/>
              <a:tabLst>
                <a:tab pos="1339850" algn="l"/>
              </a:tabLst>
            </a:pPr>
            <a:r>
              <a:rPr lang="es-MX" dirty="0" smtClean="0"/>
              <a:t>seguimiento de observaciones;</a:t>
            </a:r>
          </a:p>
          <a:p>
            <a:pPr marL="2060575" indent="269875">
              <a:buFont typeface="Arial" panose="020B0604020202020204" pitchFamily="34" charset="0"/>
              <a:buChar char="•"/>
              <a:tabLst>
                <a:tab pos="1339850" algn="l"/>
              </a:tabLst>
            </a:pPr>
            <a:r>
              <a:rPr lang="es-MX" dirty="0" smtClean="0"/>
              <a:t>proyecto estratégico.</a:t>
            </a:r>
            <a:endParaRPr lang="es-MX" dirty="0"/>
          </a:p>
        </p:txBody>
      </p:sp>
      <p:sp>
        <p:nvSpPr>
          <p:cNvPr id="3" name="Elipse 2"/>
          <p:cNvSpPr/>
          <p:nvPr/>
        </p:nvSpPr>
        <p:spPr>
          <a:xfrm>
            <a:off x="334849" y="2498603"/>
            <a:ext cx="1403798" cy="137804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Rectángulo 3"/>
          <p:cNvSpPr/>
          <p:nvPr/>
        </p:nvSpPr>
        <p:spPr>
          <a:xfrm>
            <a:off x="8825246" y="2498603"/>
            <a:ext cx="27689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NIVEL 3 — SEGUIMIENTO</a:t>
            </a:r>
          </a:p>
          <a:p>
            <a:pPr algn="just"/>
            <a:r>
              <a:rPr lang="es-MX" dirty="0"/>
              <a:t>Asuntos que deberán continuar, pero que no requieren intervención inmediata</a:t>
            </a:r>
            <a:r>
              <a:rPr lang="es-MX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6" name="Elipse 5"/>
          <p:cNvSpPr/>
          <p:nvPr/>
        </p:nvSpPr>
        <p:spPr>
          <a:xfrm>
            <a:off x="7025422" y="2498603"/>
            <a:ext cx="1403798" cy="1378040"/>
          </a:xfrm>
          <a:prstGeom prst="ellipse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8595305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6" y="6102879"/>
            <a:ext cx="2815167" cy="6646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0"/>
            <a:ext cx="12193057" cy="68707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433733" y="3544588"/>
            <a:ext cx="342899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s-MX" dirty="0" smtClean="0"/>
              <a:t>COMO DETERMINAR LA PRIORIDAD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84010952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07584" y="1740590"/>
            <a:ext cx="65553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LA VARIABLE MÁS IMPORTANTE: EL PLAZO</a:t>
            </a:r>
          </a:p>
          <a:p>
            <a:pPr algn="just"/>
            <a:r>
              <a:rPr lang="es-MX" dirty="0" smtClean="0"/>
              <a:t>Un asunto sin fecha de vencimiento es difícil de administrar.</a:t>
            </a:r>
          </a:p>
          <a:p>
            <a:pPr algn="just"/>
            <a:r>
              <a:rPr lang="es-MX" dirty="0" smtClean="0"/>
              <a:t>Por ello, todo asunto deberá identificar:</a:t>
            </a:r>
          </a:p>
          <a:p>
            <a:pPr algn="just"/>
            <a:endParaRPr lang="es-MX" dirty="0" smtClean="0"/>
          </a:p>
          <a:p>
            <a:pPr algn="ctr"/>
            <a:r>
              <a:rPr lang="es-MX" b="1" dirty="0" smtClean="0"/>
              <a:t>Fecha de origen</a:t>
            </a:r>
          </a:p>
          <a:p>
            <a:pPr algn="ctr"/>
            <a:r>
              <a:rPr lang="es-MX" dirty="0" smtClean="0"/>
              <a:t>¿Cuándo comenzó?</a:t>
            </a:r>
          </a:p>
          <a:p>
            <a:pPr algn="ctr"/>
            <a:r>
              <a:rPr lang="es-MX" b="1" dirty="0" smtClean="0"/>
              <a:t>Última actuación</a:t>
            </a:r>
          </a:p>
          <a:p>
            <a:pPr algn="ctr"/>
            <a:r>
              <a:rPr lang="es-MX" dirty="0" smtClean="0"/>
              <a:t>¿Qué se hizo recientemente?</a:t>
            </a:r>
          </a:p>
          <a:p>
            <a:pPr algn="ctr"/>
            <a:r>
              <a:rPr lang="es-MX" b="1" dirty="0" smtClean="0"/>
              <a:t>Fecha límite</a:t>
            </a:r>
          </a:p>
          <a:p>
            <a:pPr algn="ctr"/>
            <a:r>
              <a:rPr lang="es-MX" dirty="0" smtClean="0"/>
              <a:t>¿Cuándo debe hacerse algo?</a:t>
            </a:r>
          </a:p>
          <a:p>
            <a:pPr algn="ctr"/>
            <a:r>
              <a:rPr lang="es-MX" b="1" dirty="0" smtClean="0"/>
              <a:t>Fecha crítica</a:t>
            </a:r>
          </a:p>
          <a:p>
            <a:pPr algn="ctr"/>
            <a:r>
              <a:rPr lang="es-MX" dirty="0" smtClean="0"/>
              <a:t>¿Cuándo comienza a existir un riesgo?</a:t>
            </a:r>
          </a:p>
          <a:p>
            <a:pPr algn="ctr"/>
            <a:r>
              <a:rPr lang="es-MX" b="1" dirty="0" smtClean="0"/>
              <a:t>Próxima actuación</a:t>
            </a:r>
          </a:p>
          <a:p>
            <a:pPr algn="ctr"/>
            <a:r>
              <a:rPr lang="es-MX" dirty="0" smtClean="0"/>
              <a:t>¿Qué debe hacerse?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994" y="1854556"/>
            <a:ext cx="3742385" cy="374238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62378" y="605305"/>
            <a:ext cx="10796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paso de 300 asuntos en trámite a 15 asuntos realmente prioritarios para los primeros 90 días?</a:t>
            </a:r>
            <a:endParaRPr lang="es-MX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313708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5F3ED"/>
              </a:clrFrom>
              <a:clrTo>
                <a:srgbClr val="F5F3ED">
                  <a:alpha val="0"/>
                </a:srgbClr>
              </a:clrTo>
            </a:clrChange>
          </a:blip>
          <a:srcRect b="21319"/>
          <a:stretch/>
        </p:blipFill>
        <p:spPr>
          <a:xfrm>
            <a:off x="309093" y="901118"/>
            <a:ext cx="5434885" cy="427619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743978" y="682178"/>
            <a:ext cx="644802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NO todo pendiente entra a la </a:t>
            </a:r>
            <a:r>
              <a:rPr lang="es-MX" sz="2000" b="1" dirty="0" smtClean="0"/>
              <a:t>Agenda</a:t>
            </a:r>
          </a:p>
          <a:p>
            <a:r>
              <a:rPr lang="es-MX" dirty="0" smtClean="0">
                <a:solidFill>
                  <a:srgbClr val="FF0000"/>
                </a:solidFill>
              </a:rPr>
              <a:t>❌</a:t>
            </a:r>
            <a:r>
              <a:rPr lang="es-MX" dirty="0" smtClean="0"/>
              <a:t> </a:t>
            </a:r>
            <a:r>
              <a:rPr lang="es-MX" dirty="0"/>
              <a:t>No necesariamente entra</a:t>
            </a:r>
            <a:r>
              <a:rPr lang="es-MX" dirty="0" smtClean="0"/>
              <a:t>:</a:t>
            </a:r>
          </a:p>
          <a:p>
            <a:pPr marL="541338" indent="-271463">
              <a:buClr>
                <a:srgbClr val="FF0000"/>
              </a:buClr>
              <a:buFont typeface="Franklin Gothic Book" panose="020B0503020102020204" pitchFamily="34" charset="0"/>
              <a:buChar char="×"/>
            </a:pPr>
            <a:r>
              <a:rPr lang="es-MX" sz="1600" dirty="0" smtClean="0"/>
              <a:t>expediente </a:t>
            </a:r>
            <a:r>
              <a:rPr lang="es-MX" sz="1600" dirty="0"/>
              <a:t>concluido</a:t>
            </a:r>
            <a:r>
              <a:rPr lang="es-MX" sz="1600" dirty="0" smtClean="0"/>
              <a:t>;</a:t>
            </a:r>
          </a:p>
          <a:p>
            <a:pPr marL="541338" indent="-271463">
              <a:buClr>
                <a:srgbClr val="FF0000"/>
              </a:buClr>
              <a:buFont typeface="Franklin Gothic Book" panose="020B0503020102020204" pitchFamily="34" charset="0"/>
              <a:buChar char="×"/>
            </a:pPr>
            <a:r>
              <a:rPr lang="es-MX" sz="1600" dirty="0" smtClean="0"/>
              <a:t>trámite </a:t>
            </a:r>
            <a:r>
              <a:rPr lang="es-MX" sz="1600" dirty="0"/>
              <a:t>ordinario sin plazo crítico</a:t>
            </a:r>
            <a:r>
              <a:rPr lang="es-MX" sz="1600" dirty="0" smtClean="0"/>
              <a:t>;</a:t>
            </a:r>
          </a:p>
          <a:p>
            <a:pPr marL="541338" indent="-271463">
              <a:buClr>
                <a:srgbClr val="FF0000"/>
              </a:buClr>
              <a:buFont typeface="Franklin Gothic Book" panose="020B0503020102020204" pitchFamily="34" charset="0"/>
              <a:buChar char="×"/>
            </a:pPr>
            <a:r>
              <a:rPr lang="es-MX" sz="1600" dirty="0" smtClean="0"/>
              <a:t>asunto sin </a:t>
            </a:r>
            <a:r>
              <a:rPr lang="es-MX" sz="1600" dirty="0"/>
              <a:t>riesgo</a:t>
            </a:r>
            <a:r>
              <a:rPr lang="es-MX" sz="1600" dirty="0" smtClean="0"/>
              <a:t>;</a:t>
            </a:r>
          </a:p>
          <a:p>
            <a:pPr marL="541338" indent="-271463">
              <a:buClr>
                <a:srgbClr val="FF0000"/>
              </a:buClr>
              <a:buFont typeface="Franklin Gothic Book" panose="020B0503020102020204" pitchFamily="34" charset="0"/>
              <a:buChar char="×"/>
            </a:pPr>
            <a:r>
              <a:rPr lang="es-MX" sz="1600" dirty="0" smtClean="0"/>
              <a:t>actividad </a:t>
            </a:r>
            <a:r>
              <a:rPr lang="es-MX" sz="1600" dirty="0"/>
              <a:t>recurrente</a:t>
            </a:r>
            <a:r>
              <a:rPr lang="es-MX" sz="1600" dirty="0" smtClean="0"/>
              <a:t>;</a:t>
            </a:r>
          </a:p>
          <a:p>
            <a:pPr marL="541338" indent="-271463">
              <a:buClr>
                <a:srgbClr val="FF0000"/>
              </a:buClr>
              <a:buFont typeface="Franklin Gothic Book" panose="020B0503020102020204" pitchFamily="34" charset="0"/>
              <a:buChar char="×"/>
            </a:pPr>
            <a:r>
              <a:rPr lang="es-MX" sz="1600" dirty="0" smtClean="0"/>
              <a:t>documento </a:t>
            </a:r>
            <a:r>
              <a:rPr lang="es-MX" sz="1600" dirty="0"/>
              <a:t>meramente informativo</a:t>
            </a:r>
            <a:r>
              <a:rPr lang="es-MX" sz="1600" dirty="0" smtClean="0"/>
              <a:t>;</a:t>
            </a:r>
          </a:p>
          <a:p>
            <a:pPr marL="541338" indent="-271463">
              <a:buClr>
                <a:srgbClr val="FF0000"/>
              </a:buClr>
              <a:buFont typeface="Franklin Gothic Book" panose="020B0503020102020204" pitchFamily="34" charset="0"/>
              <a:buChar char="×"/>
            </a:pPr>
            <a:r>
              <a:rPr lang="es-MX" sz="1600" dirty="0" smtClean="0"/>
              <a:t>asunto </a:t>
            </a:r>
            <a:r>
              <a:rPr lang="es-MX" sz="1600" dirty="0"/>
              <a:t>cuya atención ya está programada y controlada</a:t>
            </a:r>
            <a:r>
              <a:rPr lang="es-MX" sz="1600" dirty="0" smtClean="0"/>
              <a:t>.</a:t>
            </a:r>
          </a:p>
          <a:p>
            <a:endParaRPr lang="es-MX" sz="1600" dirty="0"/>
          </a:p>
          <a:p>
            <a:r>
              <a:rPr lang="es-MX" dirty="0" smtClean="0">
                <a:solidFill>
                  <a:srgbClr val="008000"/>
                </a:solidFill>
              </a:rPr>
              <a:t>✅</a:t>
            </a:r>
            <a:r>
              <a:rPr lang="es-MX" dirty="0" smtClean="0"/>
              <a:t> </a:t>
            </a:r>
            <a:r>
              <a:rPr lang="es-MX" dirty="0"/>
              <a:t>Sí debe </a:t>
            </a:r>
            <a:r>
              <a:rPr lang="es-MX" dirty="0" smtClean="0"/>
              <a:t>entra: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vencimiento próximo;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obligación </a:t>
            </a:r>
            <a:r>
              <a:rPr lang="es-MX" sz="1600" dirty="0"/>
              <a:t>pendiente</a:t>
            </a:r>
            <a:r>
              <a:rPr lang="es-MX" sz="1600" dirty="0" smtClean="0"/>
              <a:t>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auditoría </a:t>
            </a:r>
            <a:r>
              <a:rPr lang="es-MX" sz="1600" dirty="0"/>
              <a:t>con plazo</a:t>
            </a:r>
            <a:r>
              <a:rPr lang="es-MX" sz="1600" dirty="0" smtClean="0"/>
              <a:t>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juicio;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contrato </a:t>
            </a:r>
            <a:r>
              <a:rPr lang="es-MX" sz="1600" dirty="0"/>
              <a:t>por vencer</a:t>
            </a:r>
            <a:r>
              <a:rPr lang="es-MX" sz="1600" dirty="0" smtClean="0"/>
              <a:t>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obra </a:t>
            </a:r>
            <a:r>
              <a:rPr lang="es-MX" sz="1600" dirty="0"/>
              <a:t>con riesgo de suspensión</a:t>
            </a:r>
            <a:r>
              <a:rPr lang="es-MX" sz="1600" dirty="0" smtClean="0"/>
              <a:t>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procedimiento </a:t>
            </a:r>
            <a:r>
              <a:rPr lang="es-MX" sz="1600" dirty="0"/>
              <a:t>de </a:t>
            </a:r>
            <a:r>
              <a:rPr lang="es-MX" sz="1600" dirty="0" smtClean="0"/>
              <a:t>responsabilidad;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riesgo </a:t>
            </a:r>
            <a:r>
              <a:rPr lang="es-MX" sz="1600" dirty="0"/>
              <a:t>patrimonial</a:t>
            </a:r>
            <a:r>
              <a:rPr lang="es-MX" sz="1600" dirty="0" smtClean="0"/>
              <a:t>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servicio </a:t>
            </a:r>
            <a:r>
              <a:rPr lang="es-MX" sz="1600" dirty="0"/>
              <a:t>público en riesgo</a:t>
            </a:r>
            <a:r>
              <a:rPr lang="es-MX" sz="1600" dirty="0" smtClean="0"/>
              <a:t>;</a:t>
            </a:r>
          </a:p>
          <a:p>
            <a:pPr marL="1519238" indent="-285750"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es-MX" sz="1600" dirty="0" smtClean="0"/>
              <a:t>compromiso </a:t>
            </a:r>
            <a:r>
              <a:rPr lang="es-MX" sz="1600" dirty="0"/>
              <a:t>institucional relevante</a:t>
            </a:r>
            <a:r>
              <a:rPr lang="es-MX" sz="1600" dirty="0" smtClean="0"/>
              <a:t>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02618811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6" y="6102879"/>
            <a:ext cx="2815167" cy="6646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3057" cy="68707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433733" y="3183979"/>
            <a:ext cx="342899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MX"/>
            </a:defPPr>
            <a:lvl1pPr algn="ctr"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s-MX" dirty="0" smtClean="0"/>
              <a:t>COMO DEBE DOCUMENTARSE CADA ASUNTO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4995804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34186" y="681936"/>
            <a:ext cx="108120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dirty="0" smtClean="0"/>
              <a:t>Ley Orgánica de la Administración Pública del Estado de Baja California Sur, en los artículos 62 a 65 establece que, en el año en que se produzca la transmisión del Poder Ejecutivo, el Gobernador determinará la fecha para que las dependencias y entidades comiencen a elaborar los expedientes relativos a la entrega de los asuntos que les hayan sido encomendados.</a:t>
            </a:r>
          </a:p>
          <a:p>
            <a:pPr algn="ctr"/>
            <a:endParaRPr lang="es-MX" sz="2000" dirty="0"/>
          </a:p>
        </p:txBody>
      </p:sp>
      <p:sp>
        <p:nvSpPr>
          <p:cNvPr id="3" name="Rectángulo 2"/>
          <p:cNvSpPr/>
          <p:nvPr/>
        </p:nvSpPr>
        <p:spPr>
          <a:xfrm>
            <a:off x="634186" y="2499701"/>
            <a:ext cx="101272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Establece </a:t>
            </a:r>
            <a:r>
              <a:rPr lang="es-MX" dirty="0"/>
              <a:t>la necesidad de prever la continuidad de los programas, asuntos y trámites que trascienden al cambio de administración. En este sentido, deben identificarse oportunamente los programas próximos a concluir, aquellos que continuarán después de la toma de posesión, su situación actual, antecedentes, acciones pendientes, plazos y documentación soporte, procurando que la información entregada permita a la administración entrante </a:t>
            </a:r>
            <a:r>
              <a:rPr lang="es-MX" b="1" dirty="0"/>
              <a:t>conocer el estado que guardan los asuntos y darles continuidad de manera ordenada y oportuna</a:t>
            </a:r>
            <a:r>
              <a:rPr lang="es-MX" dirty="0" smtClean="0"/>
              <a:t>.</a:t>
            </a:r>
          </a:p>
          <a:p>
            <a:pPr algn="just"/>
            <a:endParaRPr lang="es-MX" dirty="0"/>
          </a:p>
          <a:p>
            <a:pPr algn="just"/>
            <a:r>
              <a:rPr lang="es-MX" b="1" dirty="0" smtClean="0"/>
              <a:t>Estos artículos son fundamentales porque </a:t>
            </a:r>
            <a:r>
              <a:rPr lang="es-MX" b="1" dirty="0"/>
              <a:t>demuestra que la Entrega-Recepción no se limita a transmitir información </a:t>
            </a:r>
            <a:r>
              <a:rPr lang="es-MX" b="1" dirty="0" smtClean="0"/>
              <a:t>histórica; la </a:t>
            </a:r>
            <a:r>
              <a:rPr lang="es-MX" b="1" dirty="0"/>
              <a:t>Ley obliga a preparar información para que los asuntos continúen.</a:t>
            </a:r>
          </a:p>
        </p:txBody>
      </p:sp>
    </p:spTree>
    <p:extLst>
      <p:ext uri="{BB962C8B-B14F-4D97-AF65-F5344CB8AC3E}">
        <p14:creationId xmlns:p14="http://schemas.microsoft.com/office/powerpoint/2010/main" val="92514437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74470" y="682842"/>
            <a:ext cx="4409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/>
              <a:t>EL EXPEDIENTE NO HABLA SOLO</a:t>
            </a:r>
            <a:endParaRPr lang="es-MX" sz="24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18744" b="45284"/>
          <a:stretch/>
        </p:blipFill>
        <p:spPr>
          <a:xfrm>
            <a:off x="0" y="1584102"/>
            <a:ext cx="11896021" cy="24083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18186" y="4378817"/>
            <a:ext cx="10959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 smtClean="0">
                <a:solidFill>
                  <a:srgbClr val="541321"/>
                </a:solidFill>
              </a:rPr>
              <a:t>Todo expediente deberá al menos responder estas preguntas.</a:t>
            </a:r>
            <a:endParaRPr lang="es-MX" sz="2800" b="1" dirty="0">
              <a:solidFill>
                <a:srgbClr val="5413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5046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185115" y="954651"/>
            <a:ext cx="83498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 smtClean="0"/>
              <a:t>EJEMPLO: </a:t>
            </a:r>
          </a:p>
          <a:p>
            <a:pPr marL="1339850" algn="just"/>
            <a:r>
              <a:rPr lang="es-MX" dirty="0" smtClean="0"/>
              <a:t>AUDITORÍA</a:t>
            </a:r>
          </a:p>
          <a:p>
            <a:pPr marL="1339850" algn="just"/>
            <a:r>
              <a:rPr lang="es-MX" dirty="0" smtClean="0"/>
              <a:t>No sería suficiente: </a:t>
            </a:r>
            <a:r>
              <a:rPr lang="es-MX" b="1" dirty="0" smtClean="0"/>
              <a:t>Auditoría ASEBCS 2025 </a:t>
            </a:r>
            <a:r>
              <a:rPr lang="es-MX" dirty="0" smtClean="0"/>
              <a:t>— pendiente de solventar.</a:t>
            </a:r>
          </a:p>
          <a:p>
            <a:pPr marL="1339850" algn="just"/>
            <a:endParaRPr lang="es-MX" dirty="0" smtClean="0"/>
          </a:p>
          <a:p>
            <a:pPr marL="1339850" algn="just"/>
            <a:r>
              <a:rPr lang="es-MX" dirty="0" smtClean="0"/>
              <a:t>La información correcta sería: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Auditoría: ASE-2025-XX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Objeto: Revisión de determinado programa.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Situación: Informe final recibido.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Observaciones: 8.Solventadas: 5.Pendientes: 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Última actuación: Respuesta presentada el 15 de agosto de 2027.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Situación: En análisis de la autoridad fiscalizadora.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Próxima actuación: Atender requerimiento adicional.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Fecha límite: 20 de septiembre de 2027.</a:t>
            </a:r>
          </a:p>
          <a:p>
            <a:pPr marL="1625600" indent="-285750" algn="just">
              <a:buFont typeface="Arial" panose="020B0604020202020204" pitchFamily="34" charset="0"/>
              <a:buChar char="•"/>
            </a:pPr>
            <a:r>
              <a:rPr lang="es-MX" dirty="0" smtClean="0"/>
              <a:t>Responsable: Dirección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2404201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7679" y="281780"/>
            <a:ext cx="706191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MX" sz="2400" b="1" dirty="0" smtClean="0"/>
          </a:p>
          <a:p>
            <a:pPr algn="ctr"/>
            <a:r>
              <a:rPr lang="es-MX" sz="2400" b="1" dirty="0" smtClean="0"/>
              <a:t>REGLA DE ORO </a:t>
            </a:r>
          </a:p>
          <a:p>
            <a:r>
              <a:rPr lang="es-MX" dirty="0" smtClean="0"/>
              <a:t>Cada asunto deberá entregarse contestando seis preguntas:</a:t>
            </a:r>
          </a:p>
          <a:p>
            <a:endParaRPr lang="es-MX" dirty="0"/>
          </a:p>
          <a:p>
            <a:pPr marL="342900" indent="-342900">
              <a:buAutoNum type="arabicPeriod"/>
            </a:pPr>
            <a:r>
              <a:rPr lang="es-MX" b="1" dirty="0" smtClean="0"/>
              <a:t>¿QUÉ ES?</a:t>
            </a:r>
          </a:p>
          <a:p>
            <a:r>
              <a:rPr lang="es-MX" dirty="0" smtClean="0"/>
              <a:t>Descripción clara del asunto.</a:t>
            </a:r>
          </a:p>
          <a:p>
            <a:endParaRPr lang="es-MX" sz="900" dirty="0" smtClean="0"/>
          </a:p>
          <a:p>
            <a:r>
              <a:rPr lang="es-MX" b="1" dirty="0"/>
              <a:t>2. ¿QUÉ ANTECEDENTES TIENE?</a:t>
            </a:r>
          </a:p>
          <a:p>
            <a:r>
              <a:rPr lang="es-MX" dirty="0" smtClean="0"/>
              <a:t>Cómo se originó.</a:t>
            </a:r>
          </a:p>
          <a:p>
            <a:endParaRPr lang="es-MX" sz="1100" dirty="0" smtClean="0"/>
          </a:p>
          <a:p>
            <a:r>
              <a:rPr lang="es-MX" b="1" dirty="0" smtClean="0"/>
              <a:t>3</a:t>
            </a:r>
            <a:r>
              <a:rPr lang="es-MX" dirty="0" smtClean="0"/>
              <a:t>. </a:t>
            </a:r>
            <a:r>
              <a:rPr lang="es-MX" b="1" dirty="0"/>
              <a:t>¿QUÉ SE HIZO?</a:t>
            </a:r>
          </a:p>
          <a:p>
            <a:r>
              <a:rPr lang="es-MX" dirty="0" smtClean="0"/>
              <a:t>Acciones realizadas por la Administración saliente.</a:t>
            </a:r>
          </a:p>
          <a:p>
            <a:endParaRPr lang="es-MX" sz="900" dirty="0" smtClean="0"/>
          </a:p>
          <a:p>
            <a:r>
              <a:rPr lang="es-MX" b="1" dirty="0"/>
              <a:t>4. ¿EN QUÉ SITUACIÓN SE ENCUENTRA?</a:t>
            </a:r>
          </a:p>
          <a:p>
            <a:r>
              <a:rPr lang="es-MX" dirty="0" smtClean="0"/>
              <a:t>Estado actual.</a:t>
            </a:r>
          </a:p>
          <a:p>
            <a:endParaRPr lang="es-MX" sz="700" dirty="0" smtClean="0"/>
          </a:p>
          <a:p>
            <a:r>
              <a:rPr lang="es-MX" b="1" dirty="0"/>
              <a:t>5. ¿QUÉ FALTA POR HACER?</a:t>
            </a:r>
          </a:p>
          <a:p>
            <a:r>
              <a:rPr lang="es-MX" dirty="0" smtClean="0"/>
              <a:t>Acciones de continuidad.</a:t>
            </a:r>
          </a:p>
          <a:p>
            <a:endParaRPr lang="es-MX" sz="1000" dirty="0" smtClean="0"/>
          </a:p>
          <a:p>
            <a:r>
              <a:rPr lang="es-MX" b="1" dirty="0"/>
              <a:t>6. ¿DÓNDE ESTÁ LA EVIDENCIA?</a:t>
            </a:r>
          </a:p>
          <a:p>
            <a:r>
              <a:rPr lang="es-MX" dirty="0" smtClean="0"/>
              <a:t>Ubicación exacta del expediente físico o electrónico.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368" y="1132736"/>
            <a:ext cx="42576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83560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49498" y="1414913"/>
            <a:ext cx="753843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La Administración saliente no debe recomendar decisiones políticas o administrativas que correspondan exclusivamente a la Administración entrante.</a:t>
            </a:r>
          </a:p>
          <a:p>
            <a:r>
              <a:rPr lang="es-MX" dirty="0" smtClean="0"/>
              <a:t>Debe proporcionar información objetiva; por ejemplo:</a:t>
            </a:r>
          </a:p>
          <a:p>
            <a:endParaRPr lang="es-MX" dirty="0" smtClean="0"/>
          </a:p>
          <a:p>
            <a:r>
              <a:rPr lang="es-MX" dirty="0" smtClean="0">
                <a:solidFill>
                  <a:srgbClr val="FF0000"/>
                </a:solidFill>
              </a:rPr>
              <a:t>❌</a:t>
            </a:r>
            <a:r>
              <a:rPr lang="es-MX" dirty="0" smtClean="0"/>
              <a:t> Incorrecto :"La nueva Administración debe continuar con el proyecto;</a:t>
            </a:r>
          </a:p>
          <a:p>
            <a:endParaRPr lang="es-MX" sz="1100" dirty="0" smtClean="0"/>
          </a:p>
          <a:p>
            <a:r>
              <a:rPr lang="es-MX" dirty="0" smtClean="0">
                <a:solidFill>
                  <a:srgbClr val="008000"/>
                </a:solidFill>
              </a:rPr>
              <a:t>✔</a:t>
            </a:r>
            <a:r>
              <a:rPr lang="es-MX" dirty="0" smtClean="0"/>
              <a:t> Correcto: "El proyecto X se encuentra en la etapa X; cuenta con los antecedentes X, presenta un avance de X%, tiene pendiente X actuación y existe un plazo de X. De no realizarse dicha actuación, podría presentarse X consecuencia.</a:t>
            </a:r>
          </a:p>
          <a:p>
            <a:endParaRPr lang="es-MX" dirty="0"/>
          </a:p>
          <a:p>
            <a:r>
              <a:rPr lang="es-MX" dirty="0" smtClean="0"/>
              <a:t>Esto protege la neutralidad institucional de la Entrega-Recepción.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368" y="1132736"/>
            <a:ext cx="42576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46248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91955" y="1167254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dirty="0" smtClean="0"/>
              <a:t>A partir de la matriz anterior deberá generarse la:</a:t>
            </a:r>
          </a:p>
          <a:p>
            <a:endParaRPr lang="es-MX" dirty="0" smtClean="0"/>
          </a:p>
          <a:p>
            <a:pPr algn="ctr"/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"Agenda de Continuidad Institucional 90 Días“</a:t>
            </a:r>
          </a:p>
          <a:p>
            <a:endParaRPr lang="es-MX" b="1" dirty="0" smtClean="0"/>
          </a:p>
          <a:p>
            <a:r>
              <a:rPr lang="es-MX" dirty="0" smtClean="0"/>
              <a:t>Este documento será una </a:t>
            </a:r>
            <a:r>
              <a:rPr lang="es-MX" b="1" dirty="0" smtClean="0"/>
              <a:t>síntesis ejecutiva</a:t>
            </a:r>
            <a:r>
              <a:rPr lang="es-MX" dirty="0" smtClean="0"/>
              <a:t>, no un duplicado de todos los expedientes.</a:t>
            </a:r>
          </a:p>
          <a:p>
            <a:endParaRPr lang="es-MX" dirty="0" smtClean="0"/>
          </a:p>
          <a:p>
            <a:r>
              <a:rPr lang="es-MX" dirty="0" smtClean="0"/>
              <a:t>Deberá contener únicamente los asuntos que requieren atención prioritaria.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968476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49498" y="770765"/>
            <a:ext cx="6096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de Continuidad Institucional 90 Días </a:t>
            </a:r>
            <a:endParaRPr lang="es-MX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MX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MX" b="1" dirty="0" smtClean="0"/>
              <a:t>Asuntos que requieren atención inmediata de la Administración entrante</a:t>
            </a:r>
          </a:p>
          <a:p>
            <a:r>
              <a:rPr lang="es-MX" dirty="0" smtClean="0"/>
              <a:t>Deben incluirse asuntos que puedan producir: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pérdida de derechos;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vencimiento de plazos;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responsabilidad administrativa;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responsabilidad jurídica;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afectación patrimonial;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suspensión de servicios;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paralización de obras;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incumplimiento de contratos;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pérdida de información;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incumplimiento de obligaciones;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afectación a programas prioritarios.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5499548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58591" y="1289294"/>
            <a:ext cx="107581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IMPLICACIONES EN MATERIA DE RESPONSABILIDADES</a:t>
            </a:r>
          </a:p>
          <a:p>
            <a:endParaRPr lang="es-MX" dirty="0"/>
          </a:p>
          <a:p>
            <a:r>
              <a:rPr lang="es-MX" dirty="0" smtClean="0"/>
              <a:t>La Ley General de Responsabilidades Administrativas establece como obligación de las personas servidoras públicas registrar, integrar, custodiar y cuidar la documentación e información bajo su responsabilidad, así como rendir cuentas sobre el ejercicio de sus funciones.</a:t>
            </a:r>
          </a:p>
          <a:p>
            <a:endParaRPr lang="es-MX" dirty="0"/>
          </a:p>
          <a:p>
            <a:r>
              <a:rPr lang="es-MX" dirty="0" smtClean="0"/>
              <a:t>También establece principios como legalidad, profesionalismo, honradez, lealtad, imparcialidad, integridad, rendición de cuentas, eficacia y eficiencia.</a:t>
            </a:r>
          </a:p>
          <a:p>
            <a:r>
              <a:rPr lang="es-MX" dirty="0" smtClean="0"/>
              <a:t>Por ello, una persona servidora pública que deja el cargo no queda liberada de responsabilidad simplemente por haber firmado el Acta de Entrega-Recepción.</a:t>
            </a:r>
          </a:p>
          <a:p>
            <a:endParaRPr lang="es-MX" dirty="0" smtClean="0"/>
          </a:p>
          <a:p>
            <a:r>
              <a:rPr lang="es-MX" dirty="0" smtClean="0"/>
              <a:t>La entrega transmite la gestión. No borra las responsabilidades generadas durante el ejercicio del cargo.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61739125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22230" y="1836750"/>
            <a:ext cx="98051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Lo relevante es determinar:</a:t>
            </a:r>
          </a:p>
          <a:p>
            <a:r>
              <a:rPr lang="es-MX" dirty="0" smtClean="0"/>
              <a:t>¿El asunto está pendiente porque su naturaleza así lo exige o porque existió una omisión?</a:t>
            </a:r>
          </a:p>
          <a:p>
            <a:endParaRPr lang="es-MX" dirty="0" smtClean="0"/>
          </a:p>
          <a:p>
            <a:r>
              <a:rPr lang="es-MX" dirty="0" smtClean="0"/>
              <a:t>Por ello, deberá distinguirse entre:</a:t>
            </a:r>
          </a:p>
          <a:p>
            <a:pPr marL="1081088" indent="-360363">
              <a:buFont typeface="Arial" panose="020B0604020202020204" pitchFamily="34" charset="0"/>
              <a:buChar char="•"/>
            </a:pPr>
            <a:r>
              <a:rPr lang="es-MX" b="1" dirty="0" smtClean="0"/>
              <a:t>Pendiente legítimo</a:t>
            </a:r>
            <a:r>
              <a:rPr lang="es-MX" dirty="0" smtClean="0"/>
              <a:t>: El procedimiento continúa conforme a los plazos </a:t>
            </a:r>
          </a:p>
          <a:p>
            <a:pPr marL="1081088" indent="-360363">
              <a:buFont typeface="Arial" panose="020B0604020202020204" pitchFamily="34" charset="0"/>
              <a:buChar char="•"/>
            </a:pPr>
            <a:r>
              <a:rPr lang="es-MX" b="1" dirty="0"/>
              <a:t>Legales</a:t>
            </a:r>
            <a:r>
              <a:rPr lang="es-MX" dirty="0" smtClean="0"/>
              <a:t>:</a:t>
            </a:r>
          </a:p>
          <a:p>
            <a:pPr marL="1081088" indent="-360363">
              <a:buFont typeface="Arial" panose="020B0604020202020204" pitchFamily="34" charset="0"/>
              <a:buChar char="•"/>
            </a:pPr>
            <a:r>
              <a:rPr lang="es-MX" b="1" dirty="0"/>
              <a:t>Pendiente justificado</a:t>
            </a:r>
            <a:r>
              <a:rPr lang="es-MX" dirty="0" smtClean="0"/>
              <a:t>. existe una causa documentada que explica el retraso.</a:t>
            </a:r>
          </a:p>
          <a:p>
            <a:pPr marL="1081088" indent="-360363">
              <a:buFont typeface="Arial" panose="020B0604020202020204" pitchFamily="34" charset="0"/>
              <a:buChar char="•"/>
            </a:pPr>
            <a:r>
              <a:rPr lang="es-MX" b="1" dirty="0"/>
              <a:t>Pendiente crítico</a:t>
            </a:r>
            <a:r>
              <a:rPr lang="es-MX" dirty="0" smtClean="0"/>
              <a:t>: Existe riesgo por falta de actuación.</a:t>
            </a:r>
          </a:p>
          <a:p>
            <a:pPr marL="1081088" indent="-360363">
              <a:buFont typeface="Arial" panose="020B0604020202020204" pitchFamily="34" charset="0"/>
              <a:buChar char="•"/>
            </a:pPr>
            <a:r>
              <a:rPr lang="es-MX" b="1" dirty="0"/>
              <a:t>Pendiente por </a:t>
            </a:r>
            <a:r>
              <a:rPr lang="es-MX" b="1" dirty="0" smtClean="0"/>
              <a:t>omisión: </a:t>
            </a:r>
            <a:r>
              <a:rPr lang="es-MX" dirty="0" smtClean="0"/>
              <a:t>No se realizó una actuación que correspondía al servidor público.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2691685" y="513805"/>
            <a:ext cx="73538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400" dirty="0"/>
              <a:t>La existencia de un asunto pendiente no implica por sí misma una responsabilidad administrativa.</a:t>
            </a:r>
          </a:p>
        </p:txBody>
      </p:sp>
    </p:spTree>
    <p:extLst>
      <p:ext uri="{BB962C8B-B14F-4D97-AF65-F5344CB8AC3E}">
        <p14:creationId xmlns:p14="http://schemas.microsoft.com/office/powerpoint/2010/main" val="99137310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074488" y="1869643"/>
            <a:ext cx="939603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NO CONFUNDIR "PENDIENTE" CON "IRREGULAR“</a:t>
            </a:r>
          </a:p>
          <a:p>
            <a:endParaRPr lang="es-MX" dirty="0"/>
          </a:p>
          <a:p>
            <a:r>
              <a:rPr lang="es-MX" dirty="0" smtClean="0"/>
              <a:t>Éste debe ser un principio expreso.</a:t>
            </a:r>
          </a:p>
          <a:p>
            <a:r>
              <a:rPr lang="es-MX" dirty="0" smtClean="0"/>
              <a:t>Un asunto pendiente: NO ES NECESARIAMENTE UNA IRREGULARIDAD.</a:t>
            </a:r>
          </a:p>
          <a:p>
            <a:r>
              <a:rPr lang="es-MX" dirty="0" smtClean="0"/>
              <a:t>Puede encontrarse pendiente porque: su procedimiento aún no concluye;</a:t>
            </a:r>
          </a:p>
          <a:p>
            <a:r>
              <a:rPr lang="es-MX" dirty="0" smtClean="0"/>
              <a:t>depende de otra autoridad;</a:t>
            </a:r>
          </a:p>
          <a:p>
            <a:r>
              <a:rPr lang="es-MX" dirty="0" smtClean="0"/>
              <a:t>existe un plazo legal;</a:t>
            </a:r>
          </a:p>
          <a:p>
            <a:r>
              <a:rPr lang="es-MX" dirty="0" smtClean="0"/>
              <a:t>está en ejecución;</a:t>
            </a:r>
          </a:p>
          <a:p>
            <a:r>
              <a:rPr lang="es-MX" dirty="0" smtClean="0"/>
              <a:t>requiere una decisión posterior;</a:t>
            </a:r>
          </a:p>
          <a:p>
            <a:r>
              <a:rPr lang="es-MX" dirty="0" smtClean="0"/>
              <a:t>depende de un tercero.</a:t>
            </a:r>
          </a:p>
          <a:p>
            <a:r>
              <a:rPr lang="es-MX" dirty="0" smtClean="0"/>
              <a:t>La irregularidad surge cuando existe: incumplimiento; omisión; retraso injustificado; actuación contraria a la norma; falta de documentación; afectación patrimonial ;incumplimiento de obligaciones.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1074487" y="817610"/>
            <a:ext cx="93960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 smtClean="0"/>
              <a:t>¿Todo lo que queda pendiente significa que alguien incurrió en responsabilidad?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7773081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70787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560365" y="3616724"/>
            <a:ext cx="4061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EJES ESPECIFICOS DE CONTINUIDAD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11613765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12124" y="1212227"/>
            <a:ext cx="1121749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 smtClean="0"/>
              <a:t>¿Qué </a:t>
            </a:r>
            <a:r>
              <a:rPr lang="es-MX" b="1" dirty="0"/>
              <a:t>asuntos de fiscalización recibe la Administración entrante y qué debe hacer para darles </a:t>
            </a:r>
            <a:r>
              <a:rPr lang="es-MX" b="1" dirty="0" smtClean="0"/>
              <a:t>continuidad en los primeros 90 días?</a:t>
            </a:r>
            <a:endParaRPr lang="es-MX" b="1" dirty="0"/>
          </a:p>
          <a:p>
            <a:endParaRPr lang="es-MX" dirty="0" smtClean="0"/>
          </a:p>
          <a:p>
            <a:r>
              <a:rPr lang="es-MX" dirty="0" smtClean="0"/>
              <a:t>Las </a:t>
            </a:r>
            <a:r>
              <a:rPr lang="es-MX" dirty="0"/>
              <a:t>observaciones deberán </a:t>
            </a:r>
            <a:r>
              <a:rPr lang="es-MX" dirty="0" smtClean="0"/>
              <a:t>clasificarse en:</a:t>
            </a:r>
          </a:p>
          <a:p>
            <a:r>
              <a:rPr lang="es-MX" b="1" dirty="0" smtClean="0"/>
              <a:t>Atención inmediata</a:t>
            </a:r>
          </a:p>
          <a:p>
            <a:r>
              <a:rPr lang="es-MX" dirty="0" smtClean="0"/>
              <a:t>Asuntos: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Con </a:t>
            </a:r>
            <a:r>
              <a:rPr lang="es-MX" dirty="0"/>
              <a:t>plazo próximo a vencer</a:t>
            </a:r>
            <a:r>
              <a:rPr lang="es-MX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Con </a:t>
            </a:r>
            <a:r>
              <a:rPr lang="es-MX" dirty="0"/>
              <a:t>posible afectación patrimonial</a:t>
            </a:r>
            <a:r>
              <a:rPr lang="es-MX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Con </a:t>
            </a:r>
            <a:r>
              <a:rPr lang="es-MX" dirty="0"/>
              <a:t>procedimientos de responsabilidad</a:t>
            </a:r>
            <a:r>
              <a:rPr lang="es-MX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Con </a:t>
            </a:r>
            <a:r>
              <a:rPr lang="es-MX" dirty="0"/>
              <a:t>riesgo </a:t>
            </a:r>
            <a:r>
              <a:rPr lang="es-MX" dirty="0" smtClean="0"/>
              <a:t>jurídico.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Que </a:t>
            </a:r>
            <a:r>
              <a:rPr lang="es-MX" dirty="0"/>
              <a:t>puedan generar nuevas observaciones</a:t>
            </a:r>
            <a:r>
              <a:rPr lang="es-MX" dirty="0" smtClean="0"/>
              <a:t>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12124" y="746975"/>
            <a:ext cx="10818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Para la integración de la Agenda de Continuidad Institucional, en el tema de Auditorías deberá contemplarse:</a:t>
            </a:r>
            <a:endParaRPr lang="es-MX" b="1" dirty="0"/>
          </a:p>
        </p:txBody>
      </p:sp>
      <p:sp>
        <p:nvSpPr>
          <p:cNvPr id="4" name="Rectángulo 3"/>
          <p:cNvSpPr/>
          <p:nvPr/>
        </p:nvSpPr>
        <p:spPr>
          <a:xfrm>
            <a:off x="6872071" y="1962079"/>
            <a:ext cx="45006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Atención prioritaria</a:t>
            </a:r>
          </a:p>
          <a:p>
            <a:r>
              <a:rPr lang="es-MX" dirty="0"/>
              <a:t>Asuntos que requieren seguimiento, pero cuyo plazo permite una intervención posterior.</a:t>
            </a:r>
          </a:p>
        </p:txBody>
      </p:sp>
      <p:sp>
        <p:nvSpPr>
          <p:cNvPr id="5" name="Rectángulo 4"/>
          <p:cNvSpPr/>
          <p:nvPr/>
        </p:nvSpPr>
        <p:spPr>
          <a:xfrm>
            <a:off x="6872071" y="3258328"/>
            <a:ext cx="47718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Seguimiento </a:t>
            </a:r>
            <a:r>
              <a:rPr lang="es-MX" b="1" dirty="0" smtClean="0"/>
              <a:t>ordinario</a:t>
            </a:r>
          </a:p>
          <a:p>
            <a:r>
              <a:rPr lang="es-MX" dirty="0" smtClean="0"/>
              <a:t>Asuntos </a:t>
            </a:r>
            <a:r>
              <a:rPr lang="es-MX" dirty="0"/>
              <a:t>sin riesgo inmediato y con acciones de seguimiento ya establecidas.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77226" y="4746844"/>
            <a:ext cx="11356413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¿Qué puede pasarle a la nueva Administración si alguna auditoría no se atiende?</a:t>
            </a:r>
          </a:p>
          <a:p>
            <a:pPr algn="ctr"/>
            <a:r>
              <a:rPr lang="es-MX" dirty="0" smtClean="0"/>
              <a:t>Para las auditorías deberá existir una </a:t>
            </a:r>
            <a:r>
              <a:rPr lang="es-MX" b="1" dirty="0" smtClean="0"/>
              <a:t>Continuidad de Fiscalización</a:t>
            </a:r>
            <a:r>
              <a:rPr lang="es-MX" dirty="0" smtClean="0"/>
              <a:t>.  La Administración entrante deberá recibir no solamente las observaciones, sino </a:t>
            </a:r>
            <a:r>
              <a:rPr lang="es-MX" b="1" dirty="0" smtClean="0"/>
              <a:t>la historia de la atención de cada observación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48471897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1290" y="591286"/>
            <a:ext cx="88811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b="1" dirty="0" smtClean="0"/>
              <a:t>Otros puntos o ejes adicionales para asegurar la continuidad administrativa son:</a:t>
            </a:r>
            <a:endParaRPr lang="es-MX" sz="2000" b="1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370531775"/>
              </p:ext>
            </p:extLst>
          </p:nvPr>
        </p:nvGraphicFramePr>
        <p:xfrm>
          <a:off x="3088068" y="1326524"/>
          <a:ext cx="6287752" cy="4309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1170241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66684" y="629857"/>
            <a:ext cx="62174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 smtClean="0"/>
              <a:t>El proceso de Entrega-Recepción debe entenderse como un mecanismo de continuidad institucional y rendición de cuentas, no únicamente como un acto de transmisión administrativa.</a:t>
            </a:r>
          </a:p>
          <a:p>
            <a:endParaRPr lang="es-MX" dirty="0" smtClean="0"/>
          </a:p>
          <a:p>
            <a:r>
              <a:rPr lang="es-MX" dirty="0" smtClean="0"/>
              <a:t>En materia de Auditorías, Obras Públicas y Control Interno, la Administración saliente deberá entregar no solamente documentos, sino también una explicación ordenada de: qué recibió, qué hizo, qué resultados obtuvo, qué problemas encontró, qué problemas resolvió, qué problemas permanecen y qué debe hacer la Administración que inicia.</a:t>
            </a:r>
          </a:p>
          <a:p>
            <a:endParaRPr lang="es-MX" dirty="0"/>
          </a:p>
          <a:p>
            <a:r>
              <a:rPr lang="es-MX" dirty="0" smtClean="0"/>
              <a:t>El objetivo final deberá ser que la Administración entrante pueda asumir sus funciones sin perder tiempo reconstruyendo antecedentes, buscando expedientes o tratando de identificar verbalmente los asuntos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51214393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23741" y="764636"/>
            <a:ext cx="61346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LA AGENDA COMO INSTRUMENTO DE PROTECCIÓN INSTITUCIONAL</a:t>
            </a:r>
          </a:p>
          <a:p>
            <a:r>
              <a:rPr lang="es-MX" dirty="0" smtClean="0"/>
              <a:t>La Agenda de Continuidad tiene una doble finalidad.</a:t>
            </a:r>
          </a:p>
          <a:p>
            <a:endParaRPr lang="es-MX" dirty="0"/>
          </a:p>
          <a:p>
            <a:r>
              <a:rPr lang="es-MX" dirty="0" smtClean="0"/>
              <a:t>PROTEGE A LA ADMINISTRACIÓN SALIENTE</a:t>
            </a:r>
          </a:p>
          <a:p>
            <a:r>
              <a:rPr lang="es-MX" i="1" dirty="0" smtClean="0"/>
              <a:t>Porque deja evidencia de que: informó; documentó; identificó riesgos; señaló plazos ;entregó expedientes; advirtió pendientes.</a:t>
            </a:r>
          </a:p>
          <a:p>
            <a:endParaRPr lang="es-MX" i="1" dirty="0"/>
          </a:p>
          <a:p>
            <a:r>
              <a:rPr lang="es-MX" dirty="0" smtClean="0"/>
              <a:t>PROTEGE A LA ADMINISTRACIÓN ENTRANTE</a:t>
            </a:r>
          </a:p>
          <a:p>
            <a:r>
              <a:rPr lang="es-MX" dirty="0" smtClean="0"/>
              <a:t>Porque permite demostrar: qué recibió; en qué condiciones; qué plazos existían; qué riesgos conoció; qué acciones debía realizar. </a:t>
            </a:r>
            <a:endParaRPr lang="es-MX" dirty="0"/>
          </a:p>
        </p:txBody>
      </p:sp>
      <p:sp>
        <p:nvSpPr>
          <p:cNvPr id="2" name="Rectángulo 1"/>
          <p:cNvSpPr/>
          <p:nvPr/>
        </p:nvSpPr>
        <p:spPr>
          <a:xfrm>
            <a:off x="562377" y="4805460"/>
            <a:ext cx="11402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dirty="0"/>
              <a:t>Por </a:t>
            </a:r>
            <a:r>
              <a:rPr lang="es-MX" dirty="0" smtClean="0"/>
              <a:t>ello:</a:t>
            </a:r>
          </a:p>
          <a:p>
            <a:r>
              <a:rPr lang="es-MX" b="1" dirty="0" smtClean="0"/>
              <a:t>La </a:t>
            </a:r>
            <a:r>
              <a:rPr lang="es-MX" b="1" dirty="0"/>
              <a:t>Agenda de Continuidad no debe verse como una carga administrativa; debe verse como un mecanismo de trazabilidad y protección institucional.</a:t>
            </a:r>
          </a:p>
        </p:txBody>
      </p:sp>
    </p:spTree>
    <p:extLst>
      <p:ext uri="{BB962C8B-B14F-4D97-AF65-F5344CB8AC3E}">
        <p14:creationId xmlns:p14="http://schemas.microsoft.com/office/powerpoint/2010/main" val="2930828860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4261" y="1476142"/>
            <a:ext cx="609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s-MX" b="1" dirty="0" smtClean="0"/>
              <a:t>COMPLETA</a:t>
            </a:r>
            <a:r>
              <a:rPr lang="es-MX" dirty="0" smtClean="0"/>
              <a:t>: Que incluya los asuntos relevantes de su competencia.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/>
              <a:t>ACTUALIZADA: </a:t>
            </a:r>
            <a:r>
              <a:rPr lang="es-MX" dirty="0" smtClean="0"/>
              <a:t>Que refleje la situación existente al momento de la entrega.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/>
              <a:t>ORDENADA</a:t>
            </a:r>
            <a:r>
              <a:rPr lang="es-MX" dirty="0" smtClean="0"/>
              <a:t>: Que permita su consulta.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/>
              <a:t>VERIFICABLE</a:t>
            </a:r>
            <a:r>
              <a:rPr lang="es-MX" dirty="0" smtClean="0"/>
              <a:t>: Que tenga documentación soporte.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/>
              <a:t>CLARA</a:t>
            </a:r>
            <a:r>
              <a:rPr lang="es-MX" dirty="0" smtClean="0"/>
              <a:t>: Que permita comprender el asunto sin interpr</a:t>
            </a:r>
            <a:r>
              <a:rPr lang="es-MX" b="1" dirty="0"/>
              <a:t>e</a:t>
            </a:r>
            <a:r>
              <a:rPr lang="es-MX" dirty="0" smtClean="0"/>
              <a:t>taciones innecesarias.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/>
              <a:t>TRAZABLE:</a:t>
            </a:r>
          </a:p>
          <a:p>
            <a:pPr marL="342900" indent="-342900">
              <a:buFont typeface="+mj-lt"/>
              <a:buAutoNum type="alphaLcParenR"/>
            </a:pPr>
            <a:r>
              <a:rPr lang="es-MX" dirty="0" smtClean="0"/>
              <a:t>Que permita identificar origen, actuaciones y situación actual.</a:t>
            </a:r>
          </a:p>
          <a:p>
            <a:pPr marL="342900" indent="-342900">
              <a:buFont typeface="+mj-lt"/>
              <a:buAutoNum type="alphaLcParenR"/>
            </a:pPr>
            <a:r>
              <a:rPr lang="es-MX" b="1" dirty="0"/>
              <a:t>CONTINUA</a:t>
            </a:r>
            <a:r>
              <a:rPr lang="es-MX" dirty="0" smtClean="0"/>
              <a:t>: Que permita a la Administración entrante continuar la gestión.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428871" y="607081"/>
            <a:ext cx="11200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/>
              <a:t>RESPONSABILIDAD DE QUIEN ENTREGA</a:t>
            </a:r>
          </a:p>
          <a:p>
            <a:r>
              <a:rPr lang="es-MX" dirty="0"/>
              <a:t>la persona servidora pública saliente deberá procurar que la información entregada sea:</a:t>
            </a:r>
          </a:p>
        </p:txBody>
      </p:sp>
    </p:spTree>
    <p:extLst>
      <p:ext uri="{BB962C8B-B14F-4D97-AF65-F5344CB8AC3E}">
        <p14:creationId xmlns:p14="http://schemas.microsoft.com/office/powerpoint/2010/main" val="1959040470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597240" y="1486265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MX" sz="2800" b="1" dirty="0" smtClean="0"/>
              <a:t>Si la Administración entrante necesita llamar al servidor público saliente para entender qué recibió, la entrega no está suficientemente documentada.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420923925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Rojo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xtura grung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2436</Words>
  <Application>Microsoft Office PowerPoint</Application>
  <PresentationFormat>Panorámica</PresentationFormat>
  <Paragraphs>275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9" baseType="lpstr">
      <vt:lpstr>Arial</vt:lpstr>
      <vt:lpstr>Arial Black</vt:lpstr>
      <vt:lpstr>Franklin Gothic Book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189</cp:revision>
  <dcterms:created xsi:type="dcterms:W3CDTF">2026-09-07T18:54:29Z</dcterms:created>
  <dcterms:modified xsi:type="dcterms:W3CDTF">2026-09-08T14:43:42Z</dcterms:modified>
</cp:coreProperties>
</file>