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55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Shape 2"/>
          <p:cNvSpPr/>
          <p:nvPr/>
        </p:nvSpPr>
        <p:spPr>
          <a:xfrm>
            <a:off x="2606040" y="1078992"/>
            <a:ext cx="6995160" cy="246888"/>
          </a:xfrm>
          <a:prstGeom prst="roundRect">
            <a:avLst>
              <a:gd name="adj" fmla="val 22222"/>
            </a:avLst>
          </a:prstGeom>
          <a:solidFill>
            <a:srgbClr val="F7E9EF"/>
          </a:solidFill>
          <a:ln w="12700">
            <a:solidFill>
              <a:srgbClr val="F7E9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dirty="0"/>
          </a:p>
        </p:txBody>
      </p:sp>
      <p:sp>
        <p:nvSpPr>
          <p:cNvPr id="6" name="Text 3"/>
          <p:cNvSpPr/>
          <p:nvPr/>
        </p:nvSpPr>
        <p:spPr>
          <a:xfrm>
            <a:off x="2697480" y="1143000"/>
            <a:ext cx="6812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A1538"/>
                </a:solidFill>
              </a:rPr>
              <a:t>CAPACITACIÓN · PROCESO DE ENTREGA-RECEPCIÓN 2027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920240" y="187452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Entrega-Recepción de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Expedientes de Auditoría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2423160" y="2852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B4A3F"/>
                </a:solidFill>
              </a:rPr>
              <a:t>Recomendaciones para su integración, organización y continuidad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3749040" y="3246120"/>
            <a:ext cx="4663440" cy="0"/>
          </a:xfrm>
          <a:prstGeom prst="line">
            <a:avLst/>
          </a:prstGeom>
          <a:noFill/>
          <a:ln w="1905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2286000" y="3520440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F2A2E"/>
                </a:solidFill>
              </a:rPr>
              <a:t>M.B.A. y C.P. Reynaldo Espinoza Acevedo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286000" y="3794760"/>
            <a:ext cx="7635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F2A2E"/>
                </a:solidFill>
              </a:rPr>
              <a:t>Director de Vigilancia a las Auditorías Federales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1828800" y="4599432"/>
            <a:ext cx="8412480" cy="411480"/>
          </a:xfrm>
          <a:prstGeom prst="roundRect">
            <a:avLst>
              <a:gd name="adj" fmla="val 17778"/>
            </a:avLst>
          </a:prstGeom>
          <a:solidFill>
            <a:srgbClr val="E8F1EE"/>
          </a:solidFill>
          <a:ln w="12700">
            <a:solidFill>
              <a:srgbClr val="E8F1E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3" name="Text 10"/>
          <p:cNvSpPr/>
          <p:nvPr/>
        </p:nvSpPr>
        <p:spPr>
          <a:xfrm>
            <a:off x="1874520" y="464515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A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fiscalización, la continuidad depende de expedientes claros, completos y trazables.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Enfoque de la Dirección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957834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entrega debe permitir continuidad, no solo transferencia de archivos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1234440"/>
            <a:ext cx="3749040" cy="2148840"/>
          </a:xfrm>
          <a:prstGeom prst="roundRect">
            <a:avLst>
              <a:gd name="adj" fmla="val 10112"/>
            </a:avLst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Text 6"/>
          <p:cNvSpPr/>
          <p:nvPr/>
        </p:nvSpPr>
        <p:spPr>
          <a:xfrm>
            <a:off x="960120" y="1536192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NO SE ENTREGAN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CARPETAS;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SE ENTREGA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CONTINUIDAD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914400" y="274777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La documentación debe permitir saber qué se revisó, qué se respondió y qué sigue pendiente.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800600" y="11430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2" name="Shape 9"/>
          <p:cNvSpPr/>
          <p:nvPr/>
        </p:nvSpPr>
        <p:spPr>
          <a:xfrm>
            <a:off x="4800600" y="1143000"/>
            <a:ext cx="64008" cy="1143000"/>
          </a:xfrm>
          <a:prstGeom prst="rect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3" name="Shape 10"/>
          <p:cNvSpPr/>
          <p:nvPr/>
        </p:nvSpPr>
        <p:spPr>
          <a:xfrm>
            <a:off x="4965192" y="1289304"/>
            <a:ext cx="301752" cy="301752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4965192" y="134874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5385816" y="1298448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0B4A3F"/>
                </a:solidFill>
              </a:rPr>
              <a:t>Trazabilidad</a:t>
            </a:r>
            <a:endParaRPr lang="en-US" sz="1030" dirty="0"/>
          </a:p>
        </p:txBody>
      </p:sp>
      <p:sp>
        <p:nvSpPr>
          <p:cNvPr id="16" name="Text 13"/>
          <p:cNvSpPr/>
          <p:nvPr/>
        </p:nvSpPr>
        <p:spPr>
          <a:xfrm>
            <a:off x="5385816" y="1581912"/>
            <a:ext cx="197510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F2A2E"/>
                </a:solidFill>
              </a:rPr>
              <a:t>Reconstruir el historial completo del asunto: origen, requerimientos, respuestas, acuses y actuaciones posteriores.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7818120" y="11430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8" name="Shape 15"/>
          <p:cNvSpPr/>
          <p:nvPr/>
        </p:nvSpPr>
        <p:spPr>
          <a:xfrm>
            <a:off x="7818120" y="1143000"/>
            <a:ext cx="64008" cy="1143000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9" name="Shape 16"/>
          <p:cNvSpPr/>
          <p:nvPr/>
        </p:nvSpPr>
        <p:spPr>
          <a:xfrm>
            <a:off x="7982712" y="128930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0" name="Text 17"/>
          <p:cNvSpPr/>
          <p:nvPr/>
        </p:nvSpPr>
        <p:spPr>
          <a:xfrm>
            <a:off x="7982712" y="134874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403336" y="1298448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8A1538"/>
                </a:solidFill>
              </a:rPr>
              <a:t>Integridad</a:t>
            </a:r>
            <a:endParaRPr lang="en-US" sz="1030" dirty="0"/>
          </a:p>
        </p:txBody>
      </p:sp>
      <p:sp>
        <p:nvSpPr>
          <p:cNvPr id="22" name="Text 19"/>
          <p:cNvSpPr/>
          <p:nvPr/>
        </p:nvSpPr>
        <p:spPr>
          <a:xfrm>
            <a:off x="8403336" y="1581912"/>
            <a:ext cx="197510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F2A2E"/>
                </a:solidFill>
              </a:rPr>
              <a:t>Contar con soporte suficiente, ordenado y localizable para acreditar las actuaciones realizadas.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800600" y="260604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4" name="Shape 21"/>
          <p:cNvSpPr/>
          <p:nvPr/>
        </p:nvSpPr>
        <p:spPr>
          <a:xfrm>
            <a:off x="4800600" y="2606040"/>
            <a:ext cx="64008" cy="11430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5" name="Shape 22"/>
          <p:cNvSpPr/>
          <p:nvPr/>
        </p:nvSpPr>
        <p:spPr>
          <a:xfrm>
            <a:off x="4965192" y="2752344"/>
            <a:ext cx="301752" cy="301752"/>
          </a:xfrm>
          <a:prstGeom prst="ellipse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6" name="Text 23"/>
          <p:cNvSpPr/>
          <p:nvPr/>
        </p:nvSpPr>
        <p:spPr>
          <a:xfrm>
            <a:off x="4965192" y="28117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5385816" y="2761488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2F6F9F"/>
                </a:solidFill>
              </a:rPr>
              <a:t>Estatus</a:t>
            </a:r>
            <a:endParaRPr lang="en-US" sz="1030" dirty="0"/>
          </a:p>
        </p:txBody>
      </p:sp>
      <p:sp>
        <p:nvSpPr>
          <p:cNvPr id="28" name="Text 25"/>
          <p:cNvSpPr/>
          <p:nvPr/>
        </p:nvSpPr>
        <p:spPr>
          <a:xfrm>
            <a:off x="5385816" y="3044952"/>
            <a:ext cx="197510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F2A2E"/>
                </a:solidFill>
              </a:rPr>
              <a:t>Distinguir si el asunto está pendiente, en análisis, en seguimiento o concluido con evidencia.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7818120" y="260604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0" name="Shape 27"/>
          <p:cNvSpPr/>
          <p:nvPr/>
        </p:nvSpPr>
        <p:spPr>
          <a:xfrm>
            <a:off x="7818120" y="2606040"/>
            <a:ext cx="64008" cy="1143000"/>
          </a:xfrm>
          <a:prstGeom prst="rect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1" name="Shape 28"/>
          <p:cNvSpPr/>
          <p:nvPr/>
        </p:nvSpPr>
        <p:spPr>
          <a:xfrm>
            <a:off x="7982712" y="2752344"/>
            <a:ext cx="301752" cy="301752"/>
          </a:xfrm>
          <a:prstGeom prst="ellipse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2" name="Text 29"/>
          <p:cNvSpPr/>
          <p:nvPr/>
        </p:nvSpPr>
        <p:spPr>
          <a:xfrm>
            <a:off x="7982712" y="28117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8403336" y="2761488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D49B22"/>
                </a:solidFill>
              </a:rPr>
              <a:t>Continuidad</a:t>
            </a:r>
            <a:endParaRPr lang="en-US" sz="1030" dirty="0"/>
          </a:p>
        </p:txBody>
      </p:sp>
      <p:sp>
        <p:nvSpPr>
          <p:cNvPr id="34" name="Text 31"/>
          <p:cNvSpPr/>
          <p:nvPr/>
        </p:nvSpPr>
        <p:spPr>
          <a:xfrm>
            <a:off x="8403336" y="3044952"/>
            <a:ext cx="197510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A2E"/>
                </a:solidFill>
              </a:rPr>
              <a:t>Que quien recibe pueda atender el expediente al día siguiente sin reconstruir el proceso.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1920240" y="4663440"/>
            <a:ext cx="8503920" cy="393192"/>
          </a:xfrm>
          <a:prstGeom prst="roundRect">
            <a:avLst>
              <a:gd name="adj" fmla="val 18605"/>
            </a:avLst>
          </a:prstGeom>
          <a:solidFill>
            <a:srgbClr val="F7E9EF"/>
          </a:solidFill>
          <a:ln w="12700">
            <a:solidFill>
              <a:srgbClr val="F7E9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dirty="0"/>
          </a:p>
        </p:txBody>
      </p:sp>
      <p:sp>
        <p:nvSpPr>
          <p:cNvPr id="36" name="Text 33"/>
          <p:cNvSpPr/>
          <p:nvPr/>
        </p:nvSpPr>
        <p:spPr>
          <a:xfrm>
            <a:off x="1965960" y="4709160"/>
            <a:ext cx="8412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A1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PRINCIPIO</a:t>
            </a:r>
            <a:r>
              <a:rPr lang="en-US" sz="950" b="1" dirty="0">
                <a:solidFill>
                  <a:srgbClr val="8A1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el expediente debe explicar el asunto sin depender de quien lo entrega.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Integración mínima del expediente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auditoría debe estar identificada y documentada de principio a fin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85800" y="12344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64008" cy="1170432"/>
          </a:xfrm>
          <a:prstGeom prst="rect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7"/>
          <p:cNvSpPr/>
          <p:nvPr/>
        </p:nvSpPr>
        <p:spPr>
          <a:xfrm>
            <a:off x="850392" y="1380744"/>
            <a:ext cx="301752" cy="301752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850392" y="14401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271016" y="13898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0B4A3F"/>
                </a:solidFill>
              </a:rPr>
              <a:t>Identificación</a:t>
            </a:r>
            <a:endParaRPr lang="en-US" sz="1030" dirty="0"/>
          </a:p>
        </p:txBody>
      </p:sp>
      <p:sp>
        <p:nvSpPr>
          <p:cNvPr id="13" name="Text 10"/>
          <p:cNvSpPr/>
          <p:nvPr/>
        </p:nvSpPr>
        <p:spPr>
          <a:xfrm>
            <a:off x="1271016" y="16733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Número, nombre, ejercicio, fondo o recurso y ejecutor responsable.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434840" y="12344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5" name="Shape 12"/>
          <p:cNvSpPr/>
          <p:nvPr/>
        </p:nvSpPr>
        <p:spPr>
          <a:xfrm>
            <a:off x="4434840" y="1234440"/>
            <a:ext cx="64008" cy="1170432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Shape 13"/>
          <p:cNvSpPr/>
          <p:nvPr/>
        </p:nvSpPr>
        <p:spPr>
          <a:xfrm>
            <a:off x="4599432" y="138074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7" name="Text 14"/>
          <p:cNvSpPr/>
          <p:nvPr/>
        </p:nvSpPr>
        <p:spPr>
          <a:xfrm>
            <a:off x="4599432" y="14401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5020056" y="13898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8A1538"/>
                </a:solidFill>
              </a:rPr>
              <a:t>Inicio</a:t>
            </a:r>
            <a:endParaRPr lang="en-US" sz="1030" dirty="0"/>
          </a:p>
        </p:txBody>
      </p:sp>
      <p:sp>
        <p:nvSpPr>
          <p:cNvPr id="19" name="Text 16"/>
          <p:cNvSpPr/>
          <p:nvPr/>
        </p:nvSpPr>
        <p:spPr>
          <a:xfrm>
            <a:off x="5020056" y="16733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Oficios de notificación, requerimientos, actas y apertura del proceso.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8183880" y="12344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1" name="Shape 18"/>
          <p:cNvSpPr/>
          <p:nvPr/>
        </p:nvSpPr>
        <p:spPr>
          <a:xfrm>
            <a:off x="8183880" y="1234440"/>
            <a:ext cx="64008" cy="11704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Shape 19"/>
          <p:cNvSpPr/>
          <p:nvPr/>
        </p:nvSpPr>
        <p:spPr>
          <a:xfrm>
            <a:off x="8348472" y="1380744"/>
            <a:ext cx="301752" cy="301752"/>
          </a:xfrm>
          <a:prstGeom prst="ellipse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3" name="Text 20"/>
          <p:cNvSpPr/>
          <p:nvPr/>
        </p:nvSpPr>
        <p:spPr>
          <a:xfrm>
            <a:off x="8348472" y="14401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8769096" y="13898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2F6F9F"/>
                </a:solidFill>
              </a:rPr>
              <a:t>Información remitida</a:t>
            </a:r>
            <a:endParaRPr lang="en-US" sz="1030" dirty="0"/>
          </a:p>
        </p:txBody>
      </p:sp>
      <p:sp>
        <p:nvSpPr>
          <p:cNvPr id="25" name="Text 22"/>
          <p:cNvSpPr/>
          <p:nvPr/>
        </p:nvSpPr>
        <p:spPr>
          <a:xfrm>
            <a:off x="8769096" y="16733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Oficios de respuesta, anexos, documentación comprobatoria y acuses.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685800" y="28346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7" name="Shape 24"/>
          <p:cNvSpPr/>
          <p:nvPr/>
        </p:nvSpPr>
        <p:spPr>
          <a:xfrm>
            <a:off x="685800" y="2834640"/>
            <a:ext cx="64008" cy="1170432"/>
          </a:xfrm>
          <a:prstGeom prst="rect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8" name="Shape 25"/>
          <p:cNvSpPr/>
          <p:nvPr/>
        </p:nvSpPr>
        <p:spPr>
          <a:xfrm>
            <a:off x="850392" y="2980944"/>
            <a:ext cx="301752" cy="301752"/>
          </a:xfrm>
          <a:prstGeom prst="ellipse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9" name="Text 26"/>
          <p:cNvSpPr/>
          <p:nvPr/>
        </p:nvSpPr>
        <p:spPr>
          <a:xfrm>
            <a:off x="850392" y="30403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1271016" y="29900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D49B22"/>
                </a:solidFill>
              </a:rPr>
              <a:t>Resultados y observaciones</a:t>
            </a:r>
            <a:endParaRPr lang="en-US" sz="1030" dirty="0"/>
          </a:p>
        </p:txBody>
      </p:sp>
      <p:sp>
        <p:nvSpPr>
          <p:cNvPr id="31" name="Text 28"/>
          <p:cNvSpPr/>
          <p:nvPr/>
        </p:nvSpPr>
        <p:spPr>
          <a:xfrm>
            <a:off x="1271016" y="32735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Resultado, clave de acción, descripción, monto observado y etapa.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434840" y="28346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3" name="Shape 30"/>
          <p:cNvSpPr/>
          <p:nvPr/>
        </p:nvSpPr>
        <p:spPr>
          <a:xfrm>
            <a:off x="4434840" y="2834640"/>
            <a:ext cx="64008" cy="1170432"/>
          </a:xfrm>
          <a:prstGeom prst="rect">
            <a:avLst/>
          </a:prstGeom>
          <a:solidFill>
            <a:srgbClr val="0F6B58"/>
          </a:solidFill>
          <a:ln w="12700">
            <a:solidFill>
              <a:srgbClr val="0F6B5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4" name="Shape 31"/>
          <p:cNvSpPr/>
          <p:nvPr/>
        </p:nvSpPr>
        <p:spPr>
          <a:xfrm>
            <a:off x="4599432" y="2980944"/>
            <a:ext cx="301752" cy="301752"/>
          </a:xfrm>
          <a:prstGeom prst="ellipse">
            <a:avLst/>
          </a:prstGeom>
          <a:solidFill>
            <a:srgbClr val="0F6B58"/>
          </a:solidFill>
          <a:ln w="12700">
            <a:solidFill>
              <a:srgbClr val="0F6B5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5" name="Text 32"/>
          <p:cNvSpPr/>
          <p:nvPr/>
        </p:nvSpPr>
        <p:spPr>
          <a:xfrm>
            <a:off x="4599432" y="30403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5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5020056" y="29900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0F6B58"/>
                </a:solidFill>
              </a:rPr>
              <a:t>Seguimiento</a:t>
            </a:r>
            <a:endParaRPr lang="en-US" sz="1030" dirty="0"/>
          </a:p>
        </p:txBody>
      </p:sp>
      <p:sp>
        <p:nvSpPr>
          <p:cNvPr id="37" name="Text 34"/>
          <p:cNvSpPr/>
          <p:nvPr/>
        </p:nvSpPr>
        <p:spPr>
          <a:xfrm>
            <a:off x="5020056" y="32735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Complementos, aclaraciones, reintegros, evidencias y comunicaciones posteriores.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8183880" y="2834640"/>
            <a:ext cx="3337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9" name="Shape 36"/>
          <p:cNvSpPr/>
          <p:nvPr/>
        </p:nvSpPr>
        <p:spPr>
          <a:xfrm>
            <a:off x="8183880" y="2834640"/>
            <a:ext cx="64008" cy="1170432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0" name="Shape 37"/>
          <p:cNvSpPr/>
          <p:nvPr/>
        </p:nvSpPr>
        <p:spPr>
          <a:xfrm>
            <a:off x="8348472" y="298094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Text 38"/>
          <p:cNvSpPr/>
          <p:nvPr/>
        </p:nvSpPr>
        <p:spPr>
          <a:xfrm>
            <a:off x="8348472" y="304038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6</a:t>
            </a:r>
            <a:endParaRPr lang="en-US" sz="850" dirty="0"/>
          </a:p>
        </p:txBody>
      </p:sp>
      <p:sp>
        <p:nvSpPr>
          <p:cNvPr id="42" name="Text 39"/>
          <p:cNvSpPr/>
          <p:nvPr/>
        </p:nvSpPr>
        <p:spPr>
          <a:xfrm>
            <a:off x="8769096" y="29900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8A1538"/>
                </a:solidFill>
              </a:rPr>
              <a:t>Estatus actual</a:t>
            </a:r>
            <a:endParaRPr lang="en-US" sz="1030" dirty="0"/>
          </a:p>
        </p:txBody>
      </p:sp>
      <p:sp>
        <p:nvSpPr>
          <p:cNvPr id="43" name="Text 40"/>
          <p:cNvSpPr/>
          <p:nvPr/>
        </p:nvSpPr>
        <p:spPr>
          <a:xfrm>
            <a:off x="8769096" y="3273552"/>
            <a:ext cx="256946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F2A2E"/>
                </a:solidFill>
              </a:rPr>
              <a:t>Último pronunciamiento, pendiente, responsable y siguiente actuación.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1188720" y="4800600"/>
            <a:ext cx="9784080" cy="411480"/>
          </a:xfrm>
          <a:prstGeom prst="roundRect">
            <a:avLst>
              <a:gd name="adj" fmla="val 17778"/>
            </a:avLst>
          </a:prstGeom>
          <a:solidFill>
            <a:srgbClr val="E8F1EE"/>
          </a:solidFill>
          <a:ln w="12700">
            <a:solidFill>
              <a:srgbClr val="E8F1E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5" name="Text 42"/>
          <p:cNvSpPr/>
          <p:nvPr/>
        </p:nvSpPr>
        <p:spPr>
          <a:xfrm>
            <a:off x="1234440" y="484632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A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Recomendación: separar cada auditoría y cada observación; evitar expedientes mezclados o sin índice.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808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Organización de cada observación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observación debe poder seguirse como una ruta documental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417320" y="2148840"/>
            <a:ext cx="1143000" cy="0"/>
          </a:xfrm>
          <a:prstGeom prst="line">
            <a:avLst/>
          </a:prstGeom>
          <a:noFill/>
          <a:ln w="25400">
            <a:solidFill>
              <a:srgbClr val="B7C5C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3200400" y="2148840"/>
            <a:ext cx="1143000" cy="0"/>
          </a:xfrm>
          <a:prstGeom prst="line">
            <a:avLst/>
          </a:prstGeom>
          <a:noFill/>
          <a:ln w="25400">
            <a:solidFill>
              <a:srgbClr val="B7C5C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7"/>
          <p:cNvSpPr/>
          <p:nvPr/>
        </p:nvSpPr>
        <p:spPr>
          <a:xfrm>
            <a:off x="4983480" y="2148840"/>
            <a:ext cx="1143000" cy="0"/>
          </a:xfrm>
          <a:prstGeom prst="line">
            <a:avLst/>
          </a:prstGeom>
          <a:noFill/>
          <a:ln w="25400">
            <a:solidFill>
              <a:srgbClr val="B7C5C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1" name="Shape 8"/>
          <p:cNvSpPr/>
          <p:nvPr/>
        </p:nvSpPr>
        <p:spPr>
          <a:xfrm>
            <a:off x="6766560" y="2148840"/>
            <a:ext cx="1143000" cy="0"/>
          </a:xfrm>
          <a:prstGeom prst="line">
            <a:avLst/>
          </a:prstGeom>
          <a:noFill/>
          <a:ln w="25400">
            <a:solidFill>
              <a:srgbClr val="B7C5C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2" name="Shape 9"/>
          <p:cNvSpPr/>
          <p:nvPr/>
        </p:nvSpPr>
        <p:spPr>
          <a:xfrm>
            <a:off x="8549640" y="2148840"/>
            <a:ext cx="1143000" cy="0"/>
          </a:xfrm>
          <a:prstGeom prst="line">
            <a:avLst/>
          </a:prstGeom>
          <a:noFill/>
          <a:ln w="25400">
            <a:solidFill>
              <a:srgbClr val="B7C5C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3" name="Shape 10"/>
          <p:cNvSpPr/>
          <p:nvPr/>
        </p:nvSpPr>
        <p:spPr>
          <a:xfrm>
            <a:off x="685800" y="1874520"/>
            <a:ext cx="566928" cy="566928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68580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84048" y="2606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Auditoría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2468880" y="1874520"/>
            <a:ext cx="566928" cy="566928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7" name="Text 14"/>
          <p:cNvSpPr/>
          <p:nvPr/>
        </p:nvSpPr>
        <p:spPr>
          <a:xfrm>
            <a:off x="246888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2167128" y="2606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Resultado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251960" y="1874520"/>
            <a:ext cx="566928" cy="566928"/>
          </a:xfrm>
          <a:prstGeom prst="ellipse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0" name="Text 17"/>
          <p:cNvSpPr/>
          <p:nvPr/>
        </p:nvSpPr>
        <p:spPr>
          <a:xfrm>
            <a:off x="425196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3950208" y="2606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Observación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/ acción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035040" y="1874520"/>
            <a:ext cx="566928" cy="566928"/>
          </a:xfrm>
          <a:prstGeom prst="ellipse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3" name="Text 20"/>
          <p:cNvSpPr/>
          <p:nvPr/>
        </p:nvSpPr>
        <p:spPr>
          <a:xfrm>
            <a:off x="603504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5733288" y="2606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Respuesta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818120" y="1874520"/>
            <a:ext cx="566928" cy="566928"/>
          </a:xfrm>
          <a:prstGeom prst="ellipse">
            <a:avLst/>
          </a:prstGeom>
          <a:solidFill>
            <a:srgbClr val="0F6B58"/>
          </a:solidFill>
          <a:ln w="12700">
            <a:solidFill>
              <a:srgbClr val="0F6B5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6" name="Text 23"/>
          <p:cNvSpPr/>
          <p:nvPr/>
        </p:nvSpPr>
        <p:spPr>
          <a:xfrm>
            <a:off x="781812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516368" y="2606040"/>
            <a:ext cx="1448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Pronunciamiento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9601200" y="1874520"/>
            <a:ext cx="566928" cy="566928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9" name="Text 26"/>
          <p:cNvSpPr/>
          <p:nvPr/>
        </p:nvSpPr>
        <p:spPr>
          <a:xfrm>
            <a:off x="9601200" y="2002536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9299448" y="2606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A2E"/>
                </a:solidFill>
              </a:rPr>
              <a:t>Estatus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960120" y="3730752"/>
            <a:ext cx="356616" cy="356616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2" name="Text 29"/>
          <p:cNvSpPr/>
          <p:nvPr/>
        </p:nvSpPr>
        <p:spPr>
          <a:xfrm>
            <a:off x="960120" y="3803904"/>
            <a:ext cx="3566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?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1417320" y="3767328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F2A2E"/>
                </a:solidFill>
              </a:rPr>
              <a:t>¿Qué se observó?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3108960" y="3730752"/>
            <a:ext cx="356616" cy="35661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5" name="Text 32"/>
          <p:cNvSpPr/>
          <p:nvPr/>
        </p:nvSpPr>
        <p:spPr>
          <a:xfrm>
            <a:off x="3108960" y="3803904"/>
            <a:ext cx="3566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?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3566160" y="3767328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1F2A2E"/>
                </a:solidFill>
              </a:rPr>
              <a:t>¿Qué respondió el ejecutor?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5257800" y="3730752"/>
            <a:ext cx="356616" cy="356616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8" name="Text 35"/>
          <p:cNvSpPr/>
          <p:nvPr/>
        </p:nvSpPr>
        <p:spPr>
          <a:xfrm>
            <a:off x="5257800" y="3803904"/>
            <a:ext cx="3566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?</a:t>
            </a:r>
            <a:endParaRPr lang="en-US" sz="850" dirty="0"/>
          </a:p>
        </p:txBody>
      </p:sp>
      <p:sp>
        <p:nvSpPr>
          <p:cNvPr id="39" name="Text 36"/>
          <p:cNvSpPr/>
          <p:nvPr/>
        </p:nvSpPr>
        <p:spPr>
          <a:xfrm>
            <a:off x="5715000" y="3730751"/>
            <a:ext cx="1367118" cy="3657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1F2A2E"/>
                </a:solidFill>
              </a:rPr>
              <a:t>¿Qué documentación presentó?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7406640" y="3730752"/>
            <a:ext cx="356616" cy="35661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Text 38"/>
          <p:cNvSpPr/>
          <p:nvPr/>
        </p:nvSpPr>
        <p:spPr>
          <a:xfrm>
            <a:off x="7406640" y="3803904"/>
            <a:ext cx="3566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?</a:t>
            </a:r>
            <a:endParaRPr lang="en-US" sz="850" dirty="0"/>
          </a:p>
        </p:txBody>
      </p:sp>
      <p:sp>
        <p:nvSpPr>
          <p:cNvPr id="42" name="Text 39"/>
          <p:cNvSpPr/>
          <p:nvPr/>
        </p:nvSpPr>
        <p:spPr>
          <a:xfrm>
            <a:off x="7863840" y="3767328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1F2A2E"/>
                </a:solidFill>
              </a:rPr>
              <a:t>¿Qué determinó ASF?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9555480" y="3730752"/>
            <a:ext cx="356616" cy="356616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4" name="Text 41"/>
          <p:cNvSpPr/>
          <p:nvPr/>
        </p:nvSpPr>
        <p:spPr>
          <a:xfrm>
            <a:off x="9555480" y="3803904"/>
            <a:ext cx="3566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?</a:t>
            </a:r>
            <a:endParaRPr lang="en-US" sz="850" dirty="0"/>
          </a:p>
        </p:txBody>
      </p:sp>
      <p:sp>
        <p:nvSpPr>
          <p:cNvPr id="45" name="Text 42"/>
          <p:cNvSpPr/>
          <p:nvPr/>
        </p:nvSpPr>
        <p:spPr>
          <a:xfrm>
            <a:off x="10012680" y="37673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1F2A2E"/>
                </a:solidFill>
              </a:rPr>
              <a:t>¿Qué sigue pendiente?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1463040" y="4892040"/>
            <a:ext cx="9235440" cy="365760"/>
          </a:xfrm>
          <a:prstGeom prst="roundRect">
            <a:avLst>
              <a:gd name="adj" fmla="val 20000"/>
            </a:avLst>
          </a:prstGeom>
          <a:solidFill>
            <a:srgbClr val="F7E9EF"/>
          </a:solidFill>
          <a:ln w="12700">
            <a:solidFill>
              <a:srgbClr val="F7E9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7" name="Text 44"/>
          <p:cNvSpPr/>
          <p:nvPr/>
        </p:nvSpPr>
        <p:spPr>
          <a:xfrm>
            <a:off x="1508760" y="4937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A1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objetivo es que la persona que recibe entienda el expediente sin empezar desde cero.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Punto crítico: enviado no es solventado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Distinguir actuaciones evita confusiones en la entrega-recepción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1417320"/>
            <a:ext cx="32461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822960" y="1417320"/>
            <a:ext cx="64008" cy="1828800"/>
          </a:xfrm>
          <a:prstGeom prst="rect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7"/>
          <p:cNvSpPr/>
          <p:nvPr/>
        </p:nvSpPr>
        <p:spPr>
          <a:xfrm>
            <a:off x="987552" y="1563624"/>
            <a:ext cx="301752" cy="301752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987552" y="162306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408176" y="1572768"/>
            <a:ext cx="2478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A3F"/>
                </a:solidFill>
              </a:rPr>
              <a:t>Documentación recibida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408176" y="1856232"/>
            <a:ext cx="2478024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1F2A2E"/>
                </a:solidFill>
              </a:rPr>
              <a:t>El ejecutor entregó información a la dependencia o área responsable. Debe verificarse si está completa e identificada.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480560" y="1417320"/>
            <a:ext cx="32461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5" name="Shape 12"/>
          <p:cNvSpPr/>
          <p:nvPr/>
        </p:nvSpPr>
        <p:spPr>
          <a:xfrm>
            <a:off x="4480560" y="1417320"/>
            <a:ext cx="64008" cy="18288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Shape 13"/>
          <p:cNvSpPr/>
          <p:nvPr/>
        </p:nvSpPr>
        <p:spPr>
          <a:xfrm>
            <a:off x="4645152" y="1563624"/>
            <a:ext cx="301752" cy="301752"/>
          </a:xfrm>
          <a:prstGeom prst="ellipse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7" name="Text 14"/>
          <p:cNvSpPr/>
          <p:nvPr/>
        </p:nvSpPr>
        <p:spPr>
          <a:xfrm>
            <a:off x="4645152" y="162306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5065776" y="1572768"/>
            <a:ext cx="2478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6F9F"/>
                </a:solidFill>
              </a:rPr>
              <a:t>Información remitida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065776" y="1856232"/>
            <a:ext cx="2478024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1F2A2E"/>
                </a:solidFill>
              </a:rPr>
              <a:t>Se envió formalmente mediante oficio, plataforma o medio autorizado. Debe existir acuse o evidencia de envío.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8138160" y="1417320"/>
            <a:ext cx="32461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1" name="Shape 18"/>
          <p:cNvSpPr/>
          <p:nvPr/>
        </p:nvSpPr>
        <p:spPr>
          <a:xfrm>
            <a:off x="8138160" y="1417320"/>
            <a:ext cx="64008" cy="1828800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Shape 19"/>
          <p:cNvSpPr/>
          <p:nvPr/>
        </p:nvSpPr>
        <p:spPr>
          <a:xfrm>
            <a:off x="8302752" y="156362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3" name="Text 20"/>
          <p:cNvSpPr/>
          <p:nvPr/>
        </p:nvSpPr>
        <p:spPr>
          <a:xfrm>
            <a:off x="8302752" y="162306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8723376" y="1572768"/>
            <a:ext cx="2478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1538"/>
                </a:solidFill>
              </a:rPr>
              <a:t>Asunto solventado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8723376" y="1856232"/>
            <a:ext cx="2478024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1F2A2E"/>
                </a:solidFill>
              </a:rPr>
              <a:t>Existe pronunciamiento o evidencia que permite considerar atendida o concluida la observación o acción.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2011680" y="3931920"/>
            <a:ext cx="8138160" cy="658368"/>
          </a:xfrm>
          <a:prstGeom prst="roundRect">
            <a:avLst>
              <a:gd name="adj" fmla="val 16667"/>
            </a:avLst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7" name="Text 24"/>
          <p:cNvSpPr/>
          <p:nvPr/>
        </p:nvSpPr>
        <p:spPr>
          <a:xfrm>
            <a:off x="2148840" y="4133088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RECIBIR DOCUMENTACIÓN  ≠  REMITIR INFORMACIÓN  ≠  SOLVENTAR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1325880" y="4937760"/>
            <a:ext cx="9509760" cy="384048"/>
          </a:xfrm>
          <a:prstGeom prst="roundRect">
            <a:avLst>
              <a:gd name="adj" fmla="val 19048"/>
            </a:avLst>
          </a:prstGeom>
          <a:solidFill>
            <a:srgbClr val="F7E9EF"/>
          </a:solidFill>
          <a:ln w="12700">
            <a:solidFill>
              <a:srgbClr val="F7E9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9" name="Text 26"/>
          <p:cNvSpPr/>
          <p:nvPr/>
        </p:nvSpPr>
        <p:spPr>
          <a:xfrm>
            <a:off x="1371600" y="49834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A1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Recomendación: registrar el último pronunciamiento y la acción siguiente; no solo el último oficio enviado.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Recomendaciones a las dependencias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que deben dejar claro al entregar expedientes de auditoría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114300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685800" y="1143000"/>
            <a:ext cx="64008" cy="1143000"/>
          </a:xfrm>
          <a:prstGeom prst="rect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Shape 7"/>
          <p:cNvSpPr/>
          <p:nvPr/>
        </p:nvSpPr>
        <p:spPr>
          <a:xfrm>
            <a:off x="850392" y="1289304"/>
            <a:ext cx="301752" cy="301752"/>
          </a:xfrm>
          <a:prstGeom prst="ellipse">
            <a:avLst/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/>
          <p:nvPr/>
        </p:nvSpPr>
        <p:spPr>
          <a:xfrm>
            <a:off x="850392" y="134874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271016" y="129844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A3F"/>
                </a:solidFill>
              </a:rPr>
              <a:t>Índice del expediente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71016" y="158191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Relación clara de documentos, anexos y ubicación física/digital.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434840" y="114300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5" name="Shape 12"/>
          <p:cNvSpPr/>
          <p:nvPr/>
        </p:nvSpPr>
        <p:spPr>
          <a:xfrm>
            <a:off x="4434840" y="1143000"/>
            <a:ext cx="64008" cy="1143000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Shape 13"/>
          <p:cNvSpPr/>
          <p:nvPr/>
        </p:nvSpPr>
        <p:spPr>
          <a:xfrm>
            <a:off x="4599432" y="128930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7" name="Text 14"/>
          <p:cNvSpPr/>
          <p:nvPr/>
        </p:nvSpPr>
        <p:spPr>
          <a:xfrm>
            <a:off x="4599432" y="134874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5020056" y="129844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1538"/>
                </a:solidFill>
              </a:rPr>
              <a:t>Separación por asunto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020056" y="158191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No mezclar auditorías, ejercicios, fondos, resultados u observaciones.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8183880" y="114300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 dirty="0"/>
          </a:p>
        </p:txBody>
      </p:sp>
      <p:sp>
        <p:nvSpPr>
          <p:cNvPr id="21" name="Shape 18"/>
          <p:cNvSpPr/>
          <p:nvPr/>
        </p:nvSpPr>
        <p:spPr>
          <a:xfrm>
            <a:off x="8183880" y="1143000"/>
            <a:ext cx="64008" cy="1143000"/>
          </a:xfrm>
          <a:prstGeom prst="rect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Shape 19"/>
          <p:cNvSpPr/>
          <p:nvPr/>
        </p:nvSpPr>
        <p:spPr>
          <a:xfrm>
            <a:off x="8348472" y="1289304"/>
            <a:ext cx="301752" cy="301752"/>
          </a:xfrm>
          <a:prstGeom prst="ellipse">
            <a:avLst/>
          </a:prstGeom>
          <a:solidFill>
            <a:srgbClr val="D49B22"/>
          </a:solidFill>
          <a:ln w="1270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3" name="Text 20"/>
          <p:cNvSpPr/>
          <p:nvPr/>
        </p:nvSpPr>
        <p:spPr>
          <a:xfrm>
            <a:off x="8348472" y="134874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8769096" y="129844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49B22"/>
                </a:solidFill>
              </a:rPr>
              <a:t>Acuses y evidencia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8769096" y="158191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Conservar constancias de recepción, envío y carga en plataformas.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85800" y="269748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7" name="Shape 24"/>
          <p:cNvSpPr/>
          <p:nvPr/>
        </p:nvSpPr>
        <p:spPr>
          <a:xfrm>
            <a:off x="685800" y="2697480"/>
            <a:ext cx="64008" cy="11430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8" name="Shape 25"/>
          <p:cNvSpPr/>
          <p:nvPr/>
        </p:nvSpPr>
        <p:spPr>
          <a:xfrm>
            <a:off x="850392" y="2843784"/>
            <a:ext cx="301752" cy="301752"/>
          </a:xfrm>
          <a:prstGeom prst="ellipse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9" name="Text 26"/>
          <p:cNvSpPr/>
          <p:nvPr/>
        </p:nvSpPr>
        <p:spPr>
          <a:xfrm>
            <a:off x="850392" y="290322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1271016" y="285292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F6F9F"/>
                </a:solidFill>
              </a:rPr>
              <a:t>Pendientes visibles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271016" y="313639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Señalar lo faltante, responsable, fecha compromiso y riesgo</a:t>
            </a:r>
            <a:r>
              <a:rPr lang="en-US" sz="750" dirty="0">
                <a:solidFill>
                  <a:srgbClr val="1F2A2E"/>
                </a:solidFill>
              </a:rPr>
              <a:t>.</a:t>
            </a:r>
            <a:endParaRPr lang="en-US" sz="750" dirty="0"/>
          </a:p>
        </p:txBody>
      </p:sp>
      <p:sp>
        <p:nvSpPr>
          <p:cNvPr id="32" name="Shape 29"/>
          <p:cNvSpPr/>
          <p:nvPr/>
        </p:nvSpPr>
        <p:spPr>
          <a:xfrm>
            <a:off x="4434840" y="269748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3" name="Shape 30"/>
          <p:cNvSpPr/>
          <p:nvPr/>
        </p:nvSpPr>
        <p:spPr>
          <a:xfrm>
            <a:off x="4434840" y="2697480"/>
            <a:ext cx="64008" cy="1143000"/>
          </a:xfrm>
          <a:prstGeom prst="rect">
            <a:avLst/>
          </a:prstGeom>
          <a:solidFill>
            <a:srgbClr val="0F6B58"/>
          </a:solidFill>
          <a:ln w="12700">
            <a:solidFill>
              <a:srgbClr val="0F6B5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4" name="Shape 31"/>
          <p:cNvSpPr/>
          <p:nvPr/>
        </p:nvSpPr>
        <p:spPr>
          <a:xfrm>
            <a:off x="4599432" y="2843784"/>
            <a:ext cx="301752" cy="301752"/>
          </a:xfrm>
          <a:prstGeom prst="ellipse">
            <a:avLst/>
          </a:prstGeom>
          <a:solidFill>
            <a:srgbClr val="0F6B58"/>
          </a:solidFill>
          <a:ln w="12700">
            <a:solidFill>
              <a:srgbClr val="0F6B5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5" name="Text 32"/>
          <p:cNvSpPr/>
          <p:nvPr/>
        </p:nvSpPr>
        <p:spPr>
          <a:xfrm>
            <a:off x="4599432" y="290322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5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5020056" y="285292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6B58"/>
                </a:solidFill>
              </a:rPr>
              <a:t>Historial completo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5020056" y="313639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Observación, respuesta, documentos remitidos y último pronunciamiento.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8001000" y="2596896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9" name="Shape 36"/>
          <p:cNvSpPr/>
          <p:nvPr/>
        </p:nvSpPr>
        <p:spPr>
          <a:xfrm>
            <a:off x="8183880" y="2697480"/>
            <a:ext cx="64008" cy="1143000"/>
          </a:xfrm>
          <a:prstGeom prst="rect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0" name="Shape 37"/>
          <p:cNvSpPr/>
          <p:nvPr/>
        </p:nvSpPr>
        <p:spPr>
          <a:xfrm>
            <a:off x="8348472" y="2843784"/>
            <a:ext cx="301752" cy="301752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Text 38"/>
          <p:cNvSpPr/>
          <p:nvPr/>
        </p:nvSpPr>
        <p:spPr>
          <a:xfrm>
            <a:off x="8348472" y="2903220"/>
            <a:ext cx="3017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6</a:t>
            </a:r>
            <a:endParaRPr lang="en-US" sz="850" dirty="0"/>
          </a:p>
        </p:txBody>
      </p:sp>
      <p:sp>
        <p:nvSpPr>
          <p:cNvPr id="42" name="Text 39"/>
          <p:cNvSpPr/>
          <p:nvPr/>
        </p:nvSpPr>
        <p:spPr>
          <a:xfrm>
            <a:off x="8769096" y="285292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1538"/>
                </a:solidFill>
              </a:rPr>
              <a:t>Continuidad responsable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8769096" y="3136392"/>
            <a:ext cx="2569464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Designar enlace, mantener archivo vigente y actualizar estatus.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1143000" y="4709160"/>
            <a:ext cx="9966960" cy="393192"/>
          </a:xfrm>
          <a:prstGeom prst="roundRect">
            <a:avLst>
              <a:gd name="adj" fmla="val 18605"/>
            </a:avLst>
          </a:prstGeom>
          <a:solidFill>
            <a:srgbClr val="F7E9EF"/>
          </a:solidFill>
          <a:ln w="12700">
            <a:solidFill>
              <a:srgbClr val="F7E9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5" name="Text 42"/>
          <p:cNvSpPr/>
          <p:nvPr/>
        </p:nvSpPr>
        <p:spPr>
          <a:xfrm>
            <a:off x="1188720" y="4754880"/>
            <a:ext cx="9875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A1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prueba de una buena entrega: que quien recibe pueda continuar el proceso al día siguiente.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Lo que no se </a:t>
            </a:r>
            <a:r>
              <a:rPr lang="en-US" sz="2000" b="1" dirty="0" err="1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recomienda</a:t>
            </a: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entregar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Errores frecuentes que debilitan la continuidad y el control del seguimiento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68680" y="1143000"/>
            <a:ext cx="10469880" cy="3566160"/>
          </a:xfrm>
          <a:prstGeom prst="roundRect">
            <a:avLst>
              <a:gd name="adj" fmla="val 3077"/>
            </a:avLst>
          </a:prstGeom>
          <a:solidFill>
            <a:srgbClr val="F3F5F4"/>
          </a:solidFill>
          <a:ln w="12700">
            <a:solidFill>
              <a:srgbClr val="F3F5F4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Shape 6"/>
          <p:cNvSpPr/>
          <p:nvPr/>
        </p:nvSpPr>
        <p:spPr>
          <a:xfrm>
            <a:off x="1234440" y="1417320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1234440" y="1426464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691640" y="1435608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Carpetas genéricas llamadas “ASF”, “auditoría” o “pendientes”.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989320" y="1417320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3" name="Text 10"/>
          <p:cNvSpPr/>
          <p:nvPr/>
        </p:nvSpPr>
        <p:spPr>
          <a:xfrm>
            <a:off x="5989320" y="1426464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46520" y="1435608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Archivos digitales sin índice, sin fecha de corte o sin responsable.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234440" y="2359152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 13"/>
          <p:cNvSpPr/>
          <p:nvPr/>
        </p:nvSpPr>
        <p:spPr>
          <a:xfrm>
            <a:off x="1234440" y="2368296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691640" y="2377440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Correos o documentos sueltos sin vincularlos a una observación.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5989320" y="2359152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9" name="Text 16"/>
          <p:cNvSpPr/>
          <p:nvPr/>
        </p:nvSpPr>
        <p:spPr>
          <a:xfrm>
            <a:off x="5989320" y="2368296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446520" y="2377440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Duplicados sin identificar cuál es la versión definitiva.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234440" y="3300984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Text 19"/>
          <p:cNvSpPr/>
          <p:nvPr/>
        </p:nvSpPr>
        <p:spPr>
          <a:xfrm>
            <a:off x="1234440" y="331012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691640" y="331927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Expedientes sin acuses o evidencia de envío.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5989320" y="3300984"/>
            <a:ext cx="310896" cy="310896"/>
          </a:xfrm>
          <a:prstGeom prst="ellipse">
            <a:avLst/>
          </a:prstGeom>
          <a:solidFill>
            <a:srgbClr val="8A1538"/>
          </a:solidFill>
          <a:ln w="127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5" name="Text 22"/>
          <p:cNvSpPr/>
          <p:nvPr/>
        </p:nvSpPr>
        <p:spPr>
          <a:xfrm>
            <a:off x="5989320" y="331012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446520" y="331927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</a:rPr>
              <a:t>Pendientes conocidos únicamente de manera verbal.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1097280" y="4892040"/>
            <a:ext cx="10012680" cy="457200"/>
          </a:xfrm>
          <a:prstGeom prst="roundRect">
            <a:avLst>
              <a:gd name="adj" fmla="val 20000"/>
            </a:avLst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8" name="Text 25"/>
          <p:cNvSpPr/>
          <p:nvPr/>
        </p:nvSpPr>
        <p:spPr>
          <a:xfrm>
            <a:off x="1234440" y="5056632"/>
            <a:ext cx="97383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Si el conocimiento del expediente depende de la persona que se va, la entrega no está suficientemente documentada.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Text 1"/>
          <p:cNvSpPr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EXPEDIENTES DE AUDITORÍA</a:t>
            </a:r>
            <a:endParaRPr lang="en-US" sz="840" dirty="0"/>
          </a:p>
        </p:txBody>
      </p:sp>
      <p:sp>
        <p:nvSpPr>
          <p:cNvPr id="5" name="Text 2"/>
          <p:cNvSpPr/>
          <p:nvPr/>
        </p:nvSpPr>
        <p:spPr>
          <a:xfrm>
            <a:off x="594360" y="411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4A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Matriz ejecutiva y cierre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" y="768096"/>
            <a:ext cx="2286000" cy="0"/>
          </a:xfrm>
          <a:prstGeom prst="line">
            <a:avLst/>
          </a:prstGeom>
          <a:noFill/>
          <a:ln w="25400">
            <a:solidFill>
              <a:srgbClr val="8A1538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4"/>
          <p:cNvSpPr/>
          <p:nvPr/>
        </p:nvSpPr>
        <p:spPr>
          <a:xfrm>
            <a:off x="594360" y="84124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3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control sirve para decidir; el expediente sirve para acreditar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49808" y="105156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A3F"/>
                </a:solidFill>
              </a:rPr>
              <a:t>Matriz mínima recomendada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49808" y="1417320"/>
            <a:ext cx="960120" cy="420624"/>
          </a:xfrm>
          <a:prstGeom prst="rect">
            <a:avLst/>
          </a:prstGeom>
          <a:solidFill>
            <a:srgbClr val="8A1538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0" name="Text 7"/>
          <p:cNvSpPr/>
          <p:nvPr/>
        </p:nvSpPr>
        <p:spPr>
          <a:xfrm>
            <a:off x="777240" y="1563624"/>
            <a:ext cx="90525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Auditoría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709928" y="1417320"/>
            <a:ext cx="1051560" cy="420624"/>
          </a:xfrm>
          <a:prstGeom prst="rect">
            <a:avLst/>
          </a:prstGeom>
          <a:solidFill>
            <a:srgbClr val="0B4A3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2" name="Text 9"/>
          <p:cNvSpPr/>
          <p:nvPr/>
        </p:nvSpPr>
        <p:spPr>
          <a:xfrm>
            <a:off x="1737360" y="1563624"/>
            <a:ext cx="9966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Ejecutor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761488" y="1417320"/>
            <a:ext cx="1097280" cy="420624"/>
          </a:xfrm>
          <a:prstGeom prst="rect">
            <a:avLst/>
          </a:prstGeom>
          <a:solidFill>
            <a:srgbClr val="8A1538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/>
          <p:nvPr/>
        </p:nvSpPr>
        <p:spPr>
          <a:xfrm>
            <a:off x="2788920" y="1563624"/>
            <a:ext cx="10424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Obs./acción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3858768" y="1417320"/>
            <a:ext cx="777240" cy="420624"/>
          </a:xfrm>
          <a:prstGeom prst="rect">
            <a:avLst/>
          </a:prstGeom>
          <a:solidFill>
            <a:srgbClr val="0B4A3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6" name="Text 13"/>
          <p:cNvSpPr/>
          <p:nvPr/>
        </p:nvSpPr>
        <p:spPr>
          <a:xfrm>
            <a:off x="3886200" y="1563624"/>
            <a:ext cx="7223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Monto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636008" y="1417320"/>
            <a:ext cx="1554480" cy="420624"/>
          </a:xfrm>
          <a:prstGeom prst="rect">
            <a:avLst/>
          </a:prstGeom>
          <a:solidFill>
            <a:srgbClr val="8A1538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 dirty="0"/>
          </a:p>
        </p:txBody>
      </p:sp>
      <p:sp>
        <p:nvSpPr>
          <p:cNvPr id="18" name="Text 15"/>
          <p:cNvSpPr/>
          <p:nvPr/>
        </p:nvSpPr>
        <p:spPr>
          <a:xfrm>
            <a:off x="4663440" y="1563624"/>
            <a:ext cx="14996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Última actuación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190488" y="1417320"/>
            <a:ext cx="1600200" cy="420624"/>
          </a:xfrm>
          <a:prstGeom prst="rect">
            <a:avLst/>
          </a:prstGeom>
          <a:solidFill>
            <a:srgbClr val="0B4A3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0" name="Text 17"/>
          <p:cNvSpPr/>
          <p:nvPr/>
        </p:nvSpPr>
        <p:spPr>
          <a:xfrm>
            <a:off x="6217920" y="1563624"/>
            <a:ext cx="1545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Pronunciamiento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790688" y="1417320"/>
            <a:ext cx="914400" cy="420624"/>
          </a:xfrm>
          <a:prstGeom prst="rect">
            <a:avLst/>
          </a:prstGeom>
          <a:solidFill>
            <a:srgbClr val="8A1538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Text 19"/>
          <p:cNvSpPr/>
          <p:nvPr/>
        </p:nvSpPr>
        <p:spPr>
          <a:xfrm>
            <a:off x="7818120" y="1563624"/>
            <a:ext cx="8595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Estatus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705088" y="1417320"/>
            <a:ext cx="1143000" cy="420624"/>
          </a:xfrm>
          <a:prstGeom prst="rect">
            <a:avLst/>
          </a:prstGeom>
          <a:solidFill>
            <a:srgbClr val="0B4A3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4" name="Text 21"/>
          <p:cNvSpPr/>
          <p:nvPr/>
        </p:nvSpPr>
        <p:spPr>
          <a:xfrm>
            <a:off x="8732520" y="1563624"/>
            <a:ext cx="10881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Pendiente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49808" y="1837944"/>
            <a:ext cx="96012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6" name="Shape 23"/>
          <p:cNvSpPr/>
          <p:nvPr/>
        </p:nvSpPr>
        <p:spPr>
          <a:xfrm>
            <a:off x="1709928" y="1837944"/>
            <a:ext cx="105156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7" name="Shape 24"/>
          <p:cNvSpPr/>
          <p:nvPr/>
        </p:nvSpPr>
        <p:spPr>
          <a:xfrm>
            <a:off x="2761488" y="1837944"/>
            <a:ext cx="109728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8" name="Shape 25"/>
          <p:cNvSpPr/>
          <p:nvPr/>
        </p:nvSpPr>
        <p:spPr>
          <a:xfrm>
            <a:off x="3858768" y="1837944"/>
            <a:ext cx="77724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9" name="Shape 26"/>
          <p:cNvSpPr/>
          <p:nvPr/>
        </p:nvSpPr>
        <p:spPr>
          <a:xfrm>
            <a:off x="4636008" y="1837944"/>
            <a:ext cx="155448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0" name="Shape 27"/>
          <p:cNvSpPr/>
          <p:nvPr/>
        </p:nvSpPr>
        <p:spPr>
          <a:xfrm>
            <a:off x="6190488" y="1837944"/>
            <a:ext cx="16002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1" name="Shape 28"/>
          <p:cNvSpPr/>
          <p:nvPr/>
        </p:nvSpPr>
        <p:spPr>
          <a:xfrm>
            <a:off x="7790688" y="1837944"/>
            <a:ext cx="9144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2" name="Shape 29"/>
          <p:cNvSpPr/>
          <p:nvPr/>
        </p:nvSpPr>
        <p:spPr>
          <a:xfrm>
            <a:off x="8705088" y="1837944"/>
            <a:ext cx="11430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3" name="Shape 30"/>
          <p:cNvSpPr/>
          <p:nvPr/>
        </p:nvSpPr>
        <p:spPr>
          <a:xfrm>
            <a:off x="749808" y="2221992"/>
            <a:ext cx="96012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4" name="Shape 31"/>
          <p:cNvSpPr/>
          <p:nvPr/>
        </p:nvSpPr>
        <p:spPr>
          <a:xfrm>
            <a:off x="1709928" y="2221992"/>
            <a:ext cx="105156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5" name="Shape 32"/>
          <p:cNvSpPr/>
          <p:nvPr/>
        </p:nvSpPr>
        <p:spPr>
          <a:xfrm>
            <a:off x="2761488" y="2221992"/>
            <a:ext cx="109728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6" name="Shape 33"/>
          <p:cNvSpPr/>
          <p:nvPr/>
        </p:nvSpPr>
        <p:spPr>
          <a:xfrm>
            <a:off x="3858768" y="2221992"/>
            <a:ext cx="77724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7" name="Shape 34"/>
          <p:cNvSpPr/>
          <p:nvPr/>
        </p:nvSpPr>
        <p:spPr>
          <a:xfrm>
            <a:off x="4636008" y="2221992"/>
            <a:ext cx="155448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8" name="Shape 35"/>
          <p:cNvSpPr/>
          <p:nvPr/>
        </p:nvSpPr>
        <p:spPr>
          <a:xfrm>
            <a:off x="6190488" y="2221992"/>
            <a:ext cx="160020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9" name="Shape 36"/>
          <p:cNvSpPr/>
          <p:nvPr/>
        </p:nvSpPr>
        <p:spPr>
          <a:xfrm>
            <a:off x="7790688" y="2221992"/>
            <a:ext cx="91440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0" name="Shape 37"/>
          <p:cNvSpPr/>
          <p:nvPr/>
        </p:nvSpPr>
        <p:spPr>
          <a:xfrm>
            <a:off x="8705088" y="2221992"/>
            <a:ext cx="1143000" cy="384048"/>
          </a:xfrm>
          <a:prstGeom prst="rect">
            <a:avLst/>
          </a:prstGeom>
          <a:solidFill>
            <a:srgbClr val="FFFFFF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Shape 38"/>
          <p:cNvSpPr/>
          <p:nvPr/>
        </p:nvSpPr>
        <p:spPr>
          <a:xfrm>
            <a:off x="749808" y="2606040"/>
            <a:ext cx="96012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2" name="Shape 39"/>
          <p:cNvSpPr/>
          <p:nvPr/>
        </p:nvSpPr>
        <p:spPr>
          <a:xfrm>
            <a:off x="1709928" y="2606040"/>
            <a:ext cx="105156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3" name="Shape 40"/>
          <p:cNvSpPr/>
          <p:nvPr/>
        </p:nvSpPr>
        <p:spPr>
          <a:xfrm>
            <a:off x="2761488" y="2606040"/>
            <a:ext cx="109728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4" name="Shape 41"/>
          <p:cNvSpPr/>
          <p:nvPr/>
        </p:nvSpPr>
        <p:spPr>
          <a:xfrm>
            <a:off x="3858768" y="2606040"/>
            <a:ext cx="77724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5" name="Shape 42"/>
          <p:cNvSpPr/>
          <p:nvPr/>
        </p:nvSpPr>
        <p:spPr>
          <a:xfrm>
            <a:off x="4636008" y="2606040"/>
            <a:ext cx="155448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6" name="Shape 43"/>
          <p:cNvSpPr/>
          <p:nvPr/>
        </p:nvSpPr>
        <p:spPr>
          <a:xfrm>
            <a:off x="6190488" y="2606040"/>
            <a:ext cx="16002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7" name="Shape 44"/>
          <p:cNvSpPr/>
          <p:nvPr/>
        </p:nvSpPr>
        <p:spPr>
          <a:xfrm>
            <a:off x="7790688" y="2606040"/>
            <a:ext cx="9144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8" name="Shape 45"/>
          <p:cNvSpPr/>
          <p:nvPr/>
        </p:nvSpPr>
        <p:spPr>
          <a:xfrm>
            <a:off x="8705088" y="2606040"/>
            <a:ext cx="1143000" cy="384048"/>
          </a:xfrm>
          <a:prstGeom prst="rect">
            <a:avLst/>
          </a:prstGeom>
          <a:solidFill>
            <a:srgbClr val="F8FAF9"/>
          </a:solidFill>
          <a:ln w="508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9" name="Shape 46"/>
          <p:cNvSpPr/>
          <p:nvPr/>
        </p:nvSpPr>
        <p:spPr>
          <a:xfrm>
            <a:off x="868680" y="3200400"/>
            <a:ext cx="10378440" cy="960120"/>
          </a:xfrm>
          <a:prstGeom prst="roundRect">
            <a:avLst>
              <a:gd name="adj" fmla="val 11429"/>
            </a:avLst>
          </a:prstGeom>
          <a:solidFill>
            <a:srgbClr val="0B4A3F"/>
          </a:solidFill>
          <a:ln w="12700">
            <a:solidFill>
              <a:srgbClr val="0B4A3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0" name="Text 47"/>
          <p:cNvSpPr/>
          <p:nvPr/>
        </p:nvSpPr>
        <p:spPr>
          <a:xfrm>
            <a:off x="1143000" y="3547872"/>
            <a:ext cx="982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“Un expediente bien integrado protege la continuidad institucional y permite acreditar oportunamente las actuaciones realizadas.”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914400" y="4617720"/>
            <a:ext cx="10332720" cy="0"/>
          </a:xfrm>
          <a:prstGeom prst="line">
            <a:avLst/>
          </a:prstGeom>
          <a:noFill/>
          <a:ln w="12700">
            <a:solidFill>
              <a:srgbClr val="DDE5E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2" name="Text 49"/>
          <p:cNvSpPr/>
          <p:nvPr/>
        </p:nvSpPr>
        <p:spPr>
          <a:xfrm>
            <a:off x="822960" y="4617720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1538"/>
                </a:solidFill>
              </a:rPr>
              <a:t>Recomendación final</a:t>
            </a:r>
            <a:endParaRPr lang="en-US" sz="1200" dirty="0"/>
          </a:p>
        </p:txBody>
      </p:sp>
      <p:sp>
        <p:nvSpPr>
          <p:cNvPr id="53" name="Text 50"/>
          <p:cNvSpPr/>
          <p:nvPr/>
        </p:nvSpPr>
        <p:spPr>
          <a:xfrm>
            <a:off x="2560320" y="4736592"/>
            <a:ext cx="8458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</a:rPr>
              <a:t>Dejar cada expediente de tal manera que quien lo reciba pueda abrirlo, comprender qué ocurrió, identificar qué está pendiente y continuar la atención sin reconstruir el proceso.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7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75888" y="6181344"/>
            <a:ext cx="3090672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767328" y="6217920"/>
            <a:ext cx="2834640" cy="155448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1050" b="1" i="0">
                <a:solidFill>
                  <a:srgbClr val="141414"/>
                </a:solidFill>
                <a:latin typeface="Aptos"/>
              </a:rPr>
              <a:t>EXPEDIENTES DE AUDITORÍA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4640" y="566928"/>
            <a:ext cx="6217920" cy="228600"/>
          </a:xfrm>
          <a:prstGeom prst="roundRect">
            <a:avLst/>
          </a:prstGeom>
          <a:solidFill>
            <a:srgbClr val="F8E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880360" y="566928"/>
            <a:ext cx="6126480" cy="228600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750" b="1" i="0">
                <a:solidFill>
                  <a:srgbClr val="96163E"/>
                </a:solidFill>
                <a:latin typeface="Aptos"/>
              </a:rPr>
              <a:t>PROCESO DE ENTREGA-RECEPCIÓN 221.2027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115568"/>
            <a:ext cx="10561320" cy="512064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3400" b="1" i="0">
                <a:solidFill>
                  <a:srgbClr val="004C40"/>
                </a:solidFill>
                <a:latin typeface="Aptos"/>
              </a:rPr>
              <a:t>Gracias por su atención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2378" y="1708410"/>
            <a:ext cx="8602483" cy="313932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b="1" i="0" dirty="0">
                <a:solidFill>
                  <a:srgbClr val="96163E"/>
                </a:solidFill>
                <a:latin typeface="Aptos"/>
              </a:rPr>
              <a:t>La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continuidad</a:t>
            </a:r>
            <a:r>
              <a:rPr b="1" i="0" dirty="0">
                <a:solidFill>
                  <a:srgbClr val="96163E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institucional</a:t>
            </a:r>
            <a:r>
              <a:rPr b="1" i="0" dirty="0">
                <a:solidFill>
                  <a:srgbClr val="96163E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inicia</a:t>
            </a:r>
            <a:r>
              <a:rPr b="1" i="0" dirty="0">
                <a:solidFill>
                  <a:srgbClr val="96163E"/>
                </a:solidFill>
                <a:latin typeface="Aptos"/>
              </a:rPr>
              <a:t> con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expedientes</a:t>
            </a:r>
            <a:r>
              <a:rPr b="1" i="0" dirty="0">
                <a:solidFill>
                  <a:srgbClr val="96163E"/>
                </a:solidFill>
                <a:latin typeface="Aptos"/>
              </a:rPr>
              <a:t> claros,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completos</a:t>
            </a:r>
            <a:r>
              <a:rPr b="1" i="0" dirty="0">
                <a:solidFill>
                  <a:srgbClr val="96163E"/>
                </a:solidFill>
                <a:latin typeface="Aptos"/>
              </a:rPr>
              <a:t> y </a:t>
            </a:r>
            <a:r>
              <a:rPr b="1" i="0" dirty="0" err="1">
                <a:solidFill>
                  <a:srgbClr val="96163E"/>
                </a:solidFill>
                <a:latin typeface="Aptos"/>
              </a:rPr>
              <a:t>trazables</a:t>
            </a:r>
            <a:r>
              <a:rPr b="1" i="0" dirty="0">
                <a:solidFill>
                  <a:srgbClr val="96163E"/>
                </a:solidFill>
                <a:latin typeface="Aptos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60520" y="2176272"/>
            <a:ext cx="3840480" cy="18288"/>
          </a:xfrm>
          <a:prstGeom prst="rect">
            <a:avLst/>
          </a:prstGeom>
          <a:solidFill>
            <a:srgbClr val="961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874519" y="2487168"/>
            <a:ext cx="845820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E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874519" y="2487168"/>
            <a:ext cx="91440" cy="2011680"/>
          </a:xfrm>
          <a:prstGeom prst="rect">
            <a:avLst/>
          </a:prstGeom>
          <a:solidFill>
            <a:srgbClr val="005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94559" y="2688336"/>
            <a:ext cx="7818120" cy="365760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2100" b="1" i="0">
                <a:solidFill>
                  <a:srgbClr val="004C40"/>
                </a:solidFill>
                <a:latin typeface="Aptos"/>
              </a:rPr>
              <a:t>M.B.A. y C.P. Reynaldo Espinoza Acevedo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59" y="3099816"/>
            <a:ext cx="7818120" cy="310896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1350" b="1" i="0">
                <a:solidFill>
                  <a:srgbClr val="5A5A5A"/>
                </a:solidFill>
                <a:latin typeface="Aptos"/>
              </a:rPr>
              <a:t>Director de Vigilancia a las Auditorías Federales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87167" y="3657600"/>
            <a:ext cx="3611880" cy="530352"/>
          </a:xfrm>
          <a:prstGeom prst="roundRect">
            <a:avLst/>
          </a:prstGeom>
          <a:solidFill>
            <a:srgbClr val="F1F7F5"/>
          </a:solidFill>
          <a:ln w="12700">
            <a:solidFill>
              <a:srgbClr val="D8E8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651759" y="3712464"/>
            <a:ext cx="566928" cy="411480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1800" b="1" i="0">
                <a:solidFill>
                  <a:srgbClr val="004C40"/>
                </a:solidFill>
                <a:latin typeface="Aptos"/>
              </a:rPr>
              <a:t>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18687" y="3792740"/>
            <a:ext cx="2137765" cy="260071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l"/>
            <a:r>
              <a:rPr sz="1450" b="1" i="0" dirty="0">
                <a:solidFill>
                  <a:srgbClr val="004C40"/>
                </a:solidFill>
                <a:latin typeface="Aptos"/>
              </a:rPr>
              <a:t>612 12</a:t>
            </a:r>
            <a:r>
              <a:rPr lang="es-MX" sz="1450" b="1" i="0" dirty="0">
                <a:solidFill>
                  <a:srgbClr val="004C40"/>
                </a:solidFill>
                <a:latin typeface="Aptos"/>
              </a:rPr>
              <a:t>-</a:t>
            </a:r>
            <a:r>
              <a:rPr sz="1450" b="1" i="0" dirty="0">
                <a:solidFill>
                  <a:srgbClr val="004C40"/>
                </a:solidFill>
                <a:latin typeface="Aptos"/>
              </a:rPr>
              <a:t>94</a:t>
            </a:r>
            <a:r>
              <a:rPr lang="es-MX" sz="1450" b="1" i="0" dirty="0">
                <a:solidFill>
                  <a:srgbClr val="004C40"/>
                </a:solidFill>
                <a:latin typeface="Aptos"/>
              </a:rPr>
              <a:t>-</a:t>
            </a:r>
            <a:r>
              <a:rPr sz="1450" b="1" i="0" dirty="0">
                <a:solidFill>
                  <a:srgbClr val="004C40"/>
                </a:solidFill>
                <a:latin typeface="Aptos"/>
              </a:rPr>
              <a:t>00 · Ext. 15023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17335" y="3657600"/>
            <a:ext cx="3611880" cy="530352"/>
          </a:xfrm>
          <a:prstGeom prst="roundRect">
            <a:avLst/>
          </a:prstGeom>
          <a:solidFill>
            <a:srgbClr val="F8E9F0"/>
          </a:solidFill>
          <a:ln w="12700">
            <a:solidFill>
              <a:srgbClr val="EE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81927" y="3712464"/>
            <a:ext cx="566928" cy="411480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1800" b="1" i="0">
                <a:solidFill>
                  <a:srgbClr val="96163E"/>
                </a:solidFill>
                <a:latin typeface="Aptos"/>
              </a:rPr>
              <a:t>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48855" y="3796587"/>
            <a:ext cx="2695097" cy="252377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96163E"/>
                </a:solidFill>
                <a:latin typeface="Aptos"/>
              </a:rPr>
              <a:t>reynaldo.espinoza@bcs.gob.mx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51560" y="4663440"/>
            <a:ext cx="10058400" cy="512064"/>
          </a:xfrm>
          <a:prstGeom prst="roundRect">
            <a:avLst/>
          </a:prstGeom>
          <a:solidFill>
            <a:srgbClr val="004C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4440" y="4727448"/>
            <a:ext cx="9692640" cy="384048"/>
          </a:xfrm>
          <a:prstGeom prst="rect">
            <a:avLst/>
          </a:prstGeom>
          <a:noFill/>
        </p:spPr>
        <p:txBody>
          <a:bodyPr wrap="none" lIns="45720" tIns="18288" rIns="45720" bIns="18288" anchor="ctr">
            <a:spAutoFit/>
          </a:bodyPr>
          <a:lstStyle/>
          <a:p>
            <a:pPr algn="ctr"/>
            <a:r>
              <a:rPr sz="1550" b="1" i="0">
                <a:solidFill>
                  <a:srgbClr val="FFFFFF"/>
                </a:solidFill>
                <a:latin typeface="Aptos"/>
              </a:rPr>
              <a:t>Un expediente bien integrado permite continuar, acreditar y responder oportunamente.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896</Words>
  <Application>Microsoft Office PowerPoint</Application>
  <PresentationFormat>Panorámica</PresentationFormat>
  <Paragraphs>164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SCyTG BCS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Entrega-Recepción de Expedientes de Auditoría - DVAF</dc:title>
  <dc:subject>Entrega-Recepción de Expedientes de Auditoría</dc:subject>
  <dc:creator>OpenAI</dc:creator>
  <cp:lastModifiedBy>Reynaldo Espinoza</cp:lastModifiedBy>
  <cp:revision>27</cp:revision>
  <cp:lastPrinted>2026-09-08T14:34:25Z</cp:lastPrinted>
  <dcterms:created xsi:type="dcterms:W3CDTF">2026-09-08T06:08:00Z</dcterms:created>
  <dcterms:modified xsi:type="dcterms:W3CDTF">2026-09-08T14:43:41Z</dcterms:modified>
</cp:coreProperties>
</file>