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7" r:id="rId4"/>
    <p:sldId id="259" r:id="rId5"/>
    <p:sldId id="268" r:id="rId6"/>
    <p:sldId id="260" r:id="rId7"/>
    <p:sldId id="261" r:id="rId8"/>
    <p:sldId id="263" r:id="rId9"/>
    <p:sldId id="264" r:id="rId10"/>
    <p:sldId id="265" r:id="rId11"/>
    <p:sldId id="266" r:id="rId12"/>
    <p:sldId id="269" r:id="rId1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830"/>
    <a:srgbClr val="133831"/>
    <a:srgbClr val="FFFEFE"/>
    <a:srgbClr val="720E2C"/>
    <a:srgbClr val="7C3C52"/>
    <a:srgbClr val="FDFAF9"/>
    <a:srgbClr val="FEFEFD"/>
    <a:srgbClr val="720E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4295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3915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mailto:david.torres@bcs.gob.mx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D416BA68-4FCB-4271-353F-A3F972BCD368}"/>
              </a:ext>
            </a:extLst>
          </p:cNvPr>
          <p:cNvSpPr/>
          <p:nvPr/>
        </p:nvSpPr>
        <p:spPr>
          <a:xfrm>
            <a:off x="655093" y="5007921"/>
            <a:ext cx="8243247" cy="592792"/>
          </a:xfrm>
          <a:prstGeom prst="roundRect">
            <a:avLst/>
          </a:prstGeom>
          <a:solidFill>
            <a:srgbClr val="0F3830"/>
          </a:solidFill>
          <a:ln>
            <a:solidFill>
              <a:srgbClr val="1338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C6E1B7E-C3B2-F320-35B0-A8EB08FA360A}"/>
              </a:ext>
            </a:extLst>
          </p:cNvPr>
          <p:cNvSpPr>
            <a:spLocks noGrp="1"/>
          </p:cNvSpPr>
          <p:nvPr/>
        </p:nvSpPr>
        <p:spPr>
          <a:xfrm>
            <a:off x="0" y="685787"/>
            <a:ext cx="12192000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ctr">
              <a:defRPr sz="255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500" b="1" dirty="0">
                <a:solidFill>
                  <a:srgbClr val="323232"/>
                </a:solidFill>
                <a:latin typeface="+mj-lt"/>
                <a:ea typeface="Franklin Gothic Book"/>
                <a:cs typeface="Franklin Gothic Book"/>
              </a:rPr>
              <a:t>Dirección de </a:t>
            </a:r>
            <a:r>
              <a:rPr lang="es-MX" sz="3500" b="1" noProof="0" dirty="0">
                <a:solidFill>
                  <a:srgbClr val="323232"/>
                </a:solidFill>
                <a:latin typeface="+mj-lt"/>
                <a:ea typeface="Franklin Gothic Book"/>
                <a:cs typeface="Franklin Gothic Book"/>
              </a:rPr>
              <a:t>Contrataciones y Obras Públicas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914E237-893E-2812-45BD-7E2936442245}"/>
              </a:ext>
            </a:extLst>
          </p:cNvPr>
          <p:cNvSpPr>
            <a:spLocks noGrp="1"/>
          </p:cNvSpPr>
          <p:nvPr/>
        </p:nvSpPr>
        <p:spPr>
          <a:xfrm>
            <a:off x="3162300" y="5829311"/>
            <a:ext cx="12192000" cy="304805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ctr">
              <a:defRPr sz="2025" b="1">
                <a:solidFill>
                  <a:srgbClr val="323232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1500" b="1" noProof="0" dirty="0">
                <a:solidFill>
                  <a:schemeClr val="bg1"/>
                </a:solidFill>
                <a:latin typeface="Franklin Gothic Medium"/>
                <a:ea typeface="Franklin Gothic Medium"/>
                <a:cs typeface="Franklin Gothic Medium"/>
              </a:rPr>
              <a:t>Mtro. David Torres Mendoza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D06C6F4-07F8-0EF7-FBE9-97F2C009B45B}"/>
              </a:ext>
            </a:extLst>
          </p:cNvPr>
          <p:cNvSpPr>
            <a:spLocks noGrp="1"/>
          </p:cNvSpPr>
          <p:nvPr/>
        </p:nvSpPr>
        <p:spPr>
          <a:xfrm>
            <a:off x="3162300" y="6024565"/>
            <a:ext cx="12192000" cy="338149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ctr">
              <a:defRPr sz="1650" b="0">
                <a:solidFill>
                  <a:srgbClr val="666666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1000" b="0" noProof="0" dirty="0">
                <a:solidFill>
                  <a:schemeClr val="bg1"/>
                </a:solidFill>
                <a:latin typeface="Franklin Gothic Book"/>
                <a:ea typeface="Franklin Gothic Book"/>
                <a:cs typeface="Franklin Gothic Book"/>
              </a:rPr>
              <a:t>Director de Contrataciones y Obras Públicas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67098BD-EFF2-6FB4-EE1F-8B3E45C45852}"/>
              </a:ext>
            </a:extLst>
          </p:cNvPr>
          <p:cNvSpPr>
            <a:spLocks noGrp="1"/>
          </p:cNvSpPr>
          <p:nvPr/>
        </p:nvSpPr>
        <p:spPr>
          <a:xfrm>
            <a:off x="655093" y="1270250"/>
            <a:ext cx="10873333" cy="3681911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lnSpc>
                <a:spcPct val="150000"/>
              </a:lnSpc>
              <a:defRPr sz="225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1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1. </a:t>
            </a: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Marco normativo y responsabilidades de las dependencias.</a:t>
            </a:r>
          </a:p>
          <a:p>
            <a:pPr>
              <a:lnSpc>
                <a:spcPct val="150000"/>
              </a:lnSpc>
              <a:defRPr sz="225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1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2. </a:t>
            </a: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Integración y organización de la información de obra pública.</a:t>
            </a:r>
          </a:p>
          <a:p>
            <a:pPr>
              <a:lnSpc>
                <a:spcPct val="150000"/>
              </a:lnSpc>
              <a:defRPr sz="225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1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3. </a:t>
            </a: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Auditorías, observaciones y acciones </a:t>
            </a:r>
            <a:r>
              <a:rPr lang="es-MX" sz="300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de solventación.</a:t>
            </a:r>
            <a:endParaRPr lang="es-MX" sz="3000" b="0" noProof="0" dirty="0">
              <a:solidFill>
                <a:srgbClr val="323232"/>
              </a:solidFill>
              <a:latin typeface="Franklin Gothic Book"/>
              <a:ea typeface="Franklin Gothic Book"/>
              <a:cs typeface="Franklin Gothic Book"/>
            </a:endParaRPr>
          </a:p>
          <a:p>
            <a:pPr>
              <a:lnSpc>
                <a:spcPct val="150000"/>
              </a:lnSpc>
              <a:defRPr sz="225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dirty="0">
                <a:solidFill>
                  <a:srgbClr val="323232"/>
                </a:solidFill>
                <a:latin typeface="Franklin Gothic Book"/>
              </a:rPr>
              <a:t>4. Anticipos, Situación legal del inmueble.</a:t>
            </a:r>
          </a:p>
          <a:p>
            <a:pPr>
              <a:lnSpc>
                <a:spcPct val="150000"/>
              </a:lnSpc>
              <a:defRPr sz="225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1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5. </a:t>
            </a: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Libros </a:t>
            </a:r>
            <a:r>
              <a:rPr lang="es-MX" sz="300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B</a:t>
            </a: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lancos y Memorias </a:t>
            </a:r>
            <a:r>
              <a:rPr lang="es-MX" sz="300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D</a:t>
            </a: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ocumentales. 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F4961163-5F76-9A53-1655-3E33E94B4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1298" y="2724162"/>
            <a:ext cx="2876551" cy="2876551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3B9AF552-A1B9-3DA8-62F3-6641BB885AAB}"/>
              </a:ext>
            </a:extLst>
          </p:cNvPr>
          <p:cNvSpPr/>
          <p:nvPr/>
        </p:nvSpPr>
        <p:spPr>
          <a:xfrm>
            <a:off x="7405358" y="6364935"/>
            <a:ext cx="3419475" cy="2190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A758EBC-348E-D108-48CD-0830E48ED538}"/>
              </a:ext>
            </a:extLst>
          </p:cNvPr>
          <p:cNvSpPr>
            <a:spLocks noGrp="1"/>
          </p:cNvSpPr>
          <p:nvPr/>
        </p:nvSpPr>
        <p:spPr>
          <a:xfrm>
            <a:off x="6262344" y="6343018"/>
            <a:ext cx="5705505" cy="3810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ctr">
              <a:defRPr sz="1650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1300" b="1" dirty="0">
                <a:solidFill>
                  <a:srgbClr val="720E2C"/>
                </a:solidFill>
                <a:latin typeface="Franklin Gothic Medium"/>
                <a:ea typeface="Franklin Gothic Medium"/>
                <a:cs typeface="Franklin Gothic Medium"/>
              </a:rPr>
              <a:t>PROCESO DE ENTREGA-RECEPCIÓN 2021-2027</a:t>
            </a:r>
            <a:endParaRPr lang="es-MX" sz="1300" b="1" noProof="0" dirty="0">
              <a:solidFill>
                <a:srgbClr val="720E2C"/>
              </a:solidFill>
              <a:latin typeface="Franklin Gothic Medium"/>
              <a:ea typeface="Franklin Gothic Medium"/>
              <a:cs typeface="Franklin Gothic Medium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4D61677-14D4-64EA-28A4-C6FED5DBC396}"/>
              </a:ext>
            </a:extLst>
          </p:cNvPr>
          <p:cNvSpPr txBox="1"/>
          <p:nvPr/>
        </p:nvSpPr>
        <p:spPr>
          <a:xfrm>
            <a:off x="848051" y="5010142"/>
            <a:ext cx="82432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i="1" dirty="0">
                <a:solidFill>
                  <a:srgbClr val="FFFEFE"/>
                </a:solidFill>
              </a:rPr>
              <a:t>“La información ordenada y verificable para la entrega-recepción garantiza una mejor continuidad institucional.”</a:t>
            </a:r>
          </a:p>
        </p:txBody>
      </p:sp>
    </p:spTree>
    <p:extLst>
      <p:ext uri="{BB962C8B-B14F-4D97-AF65-F5344CB8AC3E}">
        <p14:creationId xmlns:p14="http://schemas.microsoft.com/office/powerpoint/2010/main" val="3822129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CB3EB-69FE-5F48-C702-4F18D4372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47E2FCF7-0B58-3FCD-40CC-DF2C9ED78CCC}"/>
              </a:ext>
            </a:extLst>
          </p:cNvPr>
          <p:cNvSpPr>
            <a:spLocks noGrp="1"/>
          </p:cNvSpPr>
          <p:nvPr/>
        </p:nvSpPr>
        <p:spPr>
          <a:xfrm>
            <a:off x="387350" y="1098550"/>
            <a:ext cx="6807868" cy="430129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2025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2500" b="1" noProof="0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Reglamento de Entrega-Recepción 2026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31F7FD3-86E5-82BF-9B2C-E6964D9FC007}"/>
              </a:ext>
            </a:extLst>
          </p:cNvPr>
          <p:cNvSpPr>
            <a:spLocks noGrp="1"/>
          </p:cNvSpPr>
          <p:nvPr/>
        </p:nvSpPr>
        <p:spPr>
          <a:xfrm>
            <a:off x="333908" y="1782679"/>
            <a:ext cx="8636668" cy="257175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180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1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Arts. 5 y 7: </a:t>
            </a: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preparación y responsabilidad institucional.</a:t>
            </a:r>
          </a:p>
          <a:p>
            <a:pPr>
              <a:defRPr sz="180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1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Art. 9-I: </a:t>
            </a: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auditorías y fiscalización.</a:t>
            </a:r>
          </a:p>
          <a:p>
            <a:pPr>
              <a:defRPr sz="180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1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Arts. 11, 12, 15 y 18</a:t>
            </a: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: información, </a:t>
            </a:r>
            <a:r>
              <a:rPr lang="es-MX" sz="300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soporte, controles y acta.</a:t>
            </a:r>
          </a:p>
          <a:p>
            <a:pPr>
              <a:defRPr sz="180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1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Arts. 42 a 57: </a:t>
            </a: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Libros Blancos y Memorias Documentales.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64E9AB9-C0B0-C88A-3029-BA6F7E486F55}"/>
              </a:ext>
            </a:extLst>
          </p:cNvPr>
          <p:cNvSpPr>
            <a:spLocks noGrp="1"/>
          </p:cNvSpPr>
          <p:nvPr/>
        </p:nvSpPr>
        <p:spPr>
          <a:xfrm>
            <a:off x="0" y="565150"/>
            <a:ext cx="12192000" cy="5334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ctr">
              <a:defRPr sz="2550" b="1">
                <a:solidFill>
                  <a:srgbClr val="323232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3000" b="1" dirty="0">
                <a:solidFill>
                  <a:srgbClr val="323232"/>
                </a:solidFill>
                <a:latin typeface="Franklin Gothic Medium"/>
                <a:ea typeface="Franklin Gothic Medium"/>
                <a:cs typeface="Franklin Gothic Medium"/>
              </a:rPr>
              <a:t>1</a:t>
            </a:r>
            <a:r>
              <a:rPr lang="es-MX" sz="3000" b="1" noProof="0" dirty="0">
                <a:solidFill>
                  <a:srgbClr val="323232"/>
                </a:solidFill>
                <a:latin typeface="Franklin Gothic Medium"/>
                <a:ea typeface="Franklin Gothic Medium"/>
                <a:cs typeface="Franklin Gothic Medium"/>
              </a:rPr>
              <a:t>. </a:t>
            </a:r>
            <a:r>
              <a:rPr lang="es-MX" sz="3000" b="1" dirty="0">
                <a:solidFill>
                  <a:srgbClr val="323232"/>
                </a:solidFill>
                <a:latin typeface="Franklin Gothic Medium"/>
              </a:rPr>
              <a:t>Marco normativo y responsabilidades de las dependencias.</a:t>
            </a:r>
          </a:p>
          <a:p>
            <a:pPr algn="ctr">
              <a:defRPr sz="2550" b="1">
                <a:solidFill>
                  <a:srgbClr val="323232"/>
                </a:solidFill>
                <a:latin typeface="Franklin Gothic Medium"/>
                <a:ea typeface="Franklin Gothic Medium"/>
                <a:cs typeface="Franklin Gothic Medium"/>
              </a:defRPr>
            </a:pPr>
            <a:endParaRPr lang="es-MX" sz="3000" b="1" noProof="0" dirty="0">
              <a:solidFill>
                <a:srgbClr val="323232"/>
              </a:solidFill>
              <a:latin typeface="Franklin Gothic Medium"/>
              <a:ea typeface="Franklin Gothic Medium"/>
              <a:cs typeface="Franklin Gothic Medium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66B94B56-17B3-88BB-E618-5C392B489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313" y="1331232"/>
            <a:ext cx="4195536" cy="4195536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052157C9-22F8-F3DD-4BA2-CAB1025F0970}"/>
              </a:ext>
            </a:extLst>
          </p:cNvPr>
          <p:cNvSpPr/>
          <p:nvPr/>
        </p:nvSpPr>
        <p:spPr>
          <a:xfrm>
            <a:off x="7405358" y="6364935"/>
            <a:ext cx="3419475" cy="2190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B2DEE87-9AF8-0277-5FD8-7F74C0CC68C6}"/>
              </a:ext>
            </a:extLst>
          </p:cNvPr>
          <p:cNvSpPr>
            <a:spLocks noGrp="1"/>
          </p:cNvSpPr>
          <p:nvPr/>
        </p:nvSpPr>
        <p:spPr>
          <a:xfrm>
            <a:off x="6262344" y="6343018"/>
            <a:ext cx="5705505" cy="3810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ctr">
              <a:defRPr sz="1650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1300" b="1" dirty="0">
                <a:solidFill>
                  <a:srgbClr val="720E2C"/>
                </a:solidFill>
                <a:latin typeface="Franklin Gothic Medium"/>
                <a:ea typeface="Franklin Gothic Medium"/>
                <a:cs typeface="Franklin Gothic Medium"/>
              </a:rPr>
              <a:t>PROCESO DE ENTREGA-RECEPCIÓN 2021-2027</a:t>
            </a:r>
            <a:endParaRPr lang="es-MX" sz="1300" b="1" noProof="0" dirty="0">
              <a:solidFill>
                <a:srgbClr val="720E2C"/>
              </a:solidFill>
              <a:latin typeface="Franklin Gothic Medium"/>
              <a:ea typeface="Franklin Gothic Medium"/>
              <a:cs typeface="Franklin Gothic Medium"/>
            </a:endParaRPr>
          </a:p>
        </p:txBody>
      </p:sp>
    </p:spTree>
    <p:extLst>
      <p:ext uri="{BB962C8B-B14F-4D97-AF65-F5344CB8AC3E}">
        <p14:creationId xmlns:p14="http://schemas.microsoft.com/office/powerpoint/2010/main" val="328558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9220A-4BB1-E662-E83A-6FABA99AF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993EFE15-CF31-1933-F784-89BB694985FA}"/>
              </a:ext>
            </a:extLst>
          </p:cNvPr>
          <p:cNvSpPr>
            <a:spLocks noGrp="1"/>
          </p:cNvSpPr>
          <p:nvPr/>
        </p:nvSpPr>
        <p:spPr>
          <a:xfrm>
            <a:off x="0" y="514061"/>
            <a:ext cx="12192000" cy="85725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ctr">
              <a:defRPr sz="1800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3000" b="1" noProof="0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Ley de Obras Públicas y Servicios Relacionados con las Mismas del Estado y Municipios de Baja California Sur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6D2EA645-50B5-5C35-24C7-A2A81C19828B}"/>
              </a:ext>
            </a:extLst>
          </p:cNvPr>
          <p:cNvSpPr>
            <a:spLocks noGrp="1"/>
          </p:cNvSpPr>
          <p:nvPr/>
        </p:nvSpPr>
        <p:spPr>
          <a:xfrm>
            <a:off x="5695950" y="1685636"/>
            <a:ext cx="6496050" cy="24765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180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1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Art. 8, apartado A: </a:t>
            </a: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contratación, ejecución, supervisión y control.</a:t>
            </a:r>
          </a:p>
          <a:p>
            <a:pPr>
              <a:defRPr sz="180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1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Art. 54: </a:t>
            </a: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residencia de obra y supervisión.</a:t>
            </a:r>
          </a:p>
          <a:p>
            <a:pPr>
              <a:defRPr sz="180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1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Art. 77: </a:t>
            </a: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información requerida por el Órgano Estatal de Control.</a:t>
            </a:r>
            <a:endParaRPr lang="es-MX" sz="3000" dirty="0">
              <a:solidFill>
                <a:srgbClr val="323232"/>
              </a:solidFill>
              <a:latin typeface="Franklin Gothic Book"/>
              <a:ea typeface="Franklin Gothic Book"/>
              <a:cs typeface="Franklin Gothic Book"/>
            </a:endParaRPr>
          </a:p>
          <a:p>
            <a:pPr>
              <a:defRPr sz="180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1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Art. 80: </a:t>
            </a: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control de todas las fases de la obra.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81B63B7-0A19-CB89-1A2D-4DA6AE13F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7903" y="1914236"/>
            <a:ext cx="5883853" cy="3922568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7ADC40BD-C7EC-4295-A47C-C7B100687D2F}"/>
              </a:ext>
            </a:extLst>
          </p:cNvPr>
          <p:cNvSpPr/>
          <p:nvPr/>
        </p:nvSpPr>
        <p:spPr>
          <a:xfrm>
            <a:off x="7405358" y="6364935"/>
            <a:ext cx="3419475" cy="2190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AD688F2-D323-9755-4BD9-B3F2B7892266}"/>
              </a:ext>
            </a:extLst>
          </p:cNvPr>
          <p:cNvSpPr>
            <a:spLocks noGrp="1"/>
          </p:cNvSpPr>
          <p:nvPr/>
        </p:nvSpPr>
        <p:spPr>
          <a:xfrm>
            <a:off x="6262344" y="6343018"/>
            <a:ext cx="5705505" cy="3810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ctr">
              <a:defRPr sz="1650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1300" b="1" dirty="0">
                <a:solidFill>
                  <a:srgbClr val="720E2C"/>
                </a:solidFill>
                <a:latin typeface="Franklin Gothic Medium"/>
                <a:ea typeface="Franklin Gothic Medium"/>
                <a:cs typeface="Franklin Gothic Medium"/>
              </a:rPr>
              <a:t>PROCESO DE ENTREGA-RECEPCIÓN 2021-2027</a:t>
            </a:r>
            <a:endParaRPr lang="es-MX" sz="1300" b="1" noProof="0" dirty="0">
              <a:solidFill>
                <a:srgbClr val="720E2C"/>
              </a:solidFill>
              <a:latin typeface="Franklin Gothic Medium"/>
              <a:ea typeface="Franklin Gothic Medium"/>
              <a:cs typeface="Franklin Gothic Medium"/>
            </a:endParaRPr>
          </a:p>
        </p:txBody>
      </p:sp>
    </p:spTree>
    <p:extLst>
      <p:ext uri="{BB962C8B-B14F-4D97-AF65-F5344CB8AC3E}">
        <p14:creationId xmlns:p14="http://schemas.microsoft.com/office/powerpoint/2010/main" val="1418039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DE222-2163-308C-101B-E46184E5D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4EADD040-4214-AA56-C56A-F2EA8FB7FBDF}"/>
              </a:ext>
            </a:extLst>
          </p:cNvPr>
          <p:cNvSpPr/>
          <p:nvPr/>
        </p:nvSpPr>
        <p:spPr>
          <a:xfrm>
            <a:off x="898255" y="5188734"/>
            <a:ext cx="10149734" cy="656611"/>
          </a:xfrm>
          <a:prstGeom prst="roundRect">
            <a:avLst/>
          </a:prstGeom>
          <a:solidFill>
            <a:srgbClr val="0F3830"/>
          </a:solidFill>
          <a:ln>
            <a:solidFill>
              <a:srgbClr val="1338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7D391FA-6C5A-FA3F-D7E0-2698ED400E91}"/>
              </a:ext>
            </a:extLst>
          </p:cNvPr>
          <p:cNvSpPr>
            <a:spLocks noGrp="1"/>
          </p:cNvSpPr>
          <p:nvPr/>
        </p:nvSpPr>
        <p:spPr>
          <a:xfrm>
            <a:off x="0" y="565150"/>
            <a:ext cx="12192000" cy="5334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ctr">
              <a:defRPr sz="2550" b="1">
                <a:solidFill>
                  <a:srgbClr val="323232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3000" b="1" noProof="0" dirty="0">
                <a:solidFill>
                  <a:srgbClr val="323232"/>
                </a:solidFill>
                <a:latin typeface="Franklin Gothic Medium"/>
                <a:ea typeface="Franklin Gothic Medium"/>
                <a:cs typeface="Franklin Gothic Medium"/>
              </a:rPr>
              <a:t>2. Integración y organización de la información.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6A5F63E-6613-3AAF-73F7-B51AC40BBF91}"/>
              </a:ext>
            </a:extLst>
          </p:cNvPr>
          <p:cNvSpPr>
            <a:spLocks noGrp="1"/>
          </p:cNvSpPr>
          <p:nvPr/>
        </p:nvSpPr>
        <p:spPr>
          <a:xfrm>
            <a:off x="357380" y="1024018"/>
            <a:ext cx="7272087" cy="5334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2025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3000" b="1" noProof="0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Cada dependencia debe poder responder, por obra o contrato: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4C50CA1-68F0-5B29-D442-8F81DED28D00}"/>
              </a:ext>
            </a:extLst>
          </p:cNvPr>
          <p:cNvSpPr>
            <a:spLocks noGrp="1"/>
          </p:cNvSpPr>
          <p:nvPr/>
        </p:nvSpPr>
        <p:spPr>
          <a:xfrm>
            <a:off x="254831" y="1921589"/>
            <a:ext cx="8940801" cy="257175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210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Qué se programó, presupuestó, contrató y ejecutó.</a:t>
            </a:r>
          </a:p>
          <a:p>
            <a:pPr>
              <a:defRPr sz="210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Monto autorizado, </a:t>
            </a:r>
            <a:r>
              <a:rPr lang="es-MX" sz="300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comprometido, </a:t>
            </a: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ejercido                    </a:t>
            </a:r>
            <a:r>
              <a:rPr lang="es-MX" sz="300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    y pagado </a:t>
            </a: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.</a:t>
            </a:r>
          </a:p>
          <a:p>
            <a:pPr>
              <a:defRPr sz="210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Avance físico y financiero.</a:t>
            </a:r>
          </a:p>
          <a:p>
            <a:pPr>
              <a:defRPr sz="210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Seguimiento y continuidad de la documentación requerida.</a:t>
            </a:r>
          </a:p>
          <a:p>
            <a:pPr>
              <a:defRPr sz="210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Documentación comprobatoria del gasto.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D9C73846-8335-E753-CFDA-C8C96059343E}"/>
              </a:ext>
            </a:extLst>
          </p:cNvPr>
          <p:cNvSpPr>
            <a:spLocks noGrp="1"/>
          </p:cNvSpPr>
          <p:nvPr/>
        </p:nvSpPr>
        <p:spPr>
          <a:xfrm>
            <a:off x="474189" y="5188734"/>
            <a:ext cx="10997866" cy="428625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ctr">
              <a:defRPr sz="1650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2000" b="1" noProof="0" dirty="0">
                <a:solidFill>
                  <a:schemeClr val="bg1">
                    <a:lumMod val="95000"/>
                  </a:schemeClr>
                </a:solidFill>
                <a:latin typeface="Franklin Gothic Medium"/>
                <a:ea typeface="Franklin Gothic Medium"/>
                <a:cs typeface="Franklin Gothic Medium"/>
              </a:rPr>
              <a:t>La información debe estar ordenada, actualizada y vinculada</a:t>
            </a:r>
          </a:p>
          <a:p>
            <a:pPr algn="ctr">
              <a:defRPr sz="1650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2000" b="1" noProof="0" dirty="0">
                <a:solidFill>
                  <a:schemeClr val="bg1">
                    <a:lumMod val="95000"/>
                  </a:schemeClr>
                </a:solidFill>
                <a:latin typeface="Franklin Gothic Medium"/>
                <a:ea typeface="Franklin Gothic Medium"/>
                <a:cs typeface="Franklin Gothic Medium"/>
              </a:rPr>
              <a:t> con el formato correspondiente.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4DE0F175-6D6C-AC12-167E-514F03F7A5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5416" y="2061597"/>
            <a:ext cx="4587133" cy="3058089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94E52D7C-E2AD-66F3-7FA9-78265191137D}"/>
              </a:ext>
            </a:extLst>
          </p:cNvPr>
          <p:cNvSpPr/>
          <p:nvPr/>
        </p:nvSpPr>
        <p:spPr>
          <a:xfrm>
            <a:off x="7405358" y="6364935"/>
            <a:ext cx="3419475" cy="2190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A596100-B25C-8524-94A5-531FF4DAD3EF}"/>
              </a:ext>
            </a:extLst>
          </p:cNvPr>
          <p:cNvSpPr>
            <a:spLocks noGrp="1"/>
          </p:cNvSpPr>
          <p:nvPr/>
        </p:nvSpPr>
        <p:spPr>
          <a:xfrm>
            <a:off x="6262344" y="6343018"/>
            <a:ext cx="5705505" cy="3810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ctr">
              <a:defRPr sz="1650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1300" b="1" dirty="0">
                <a:solidFill>
                  <a:srgbClr val="720E2C"/>
                </a:solidFill>
                <a:latin typeface="Franklin Gothic Medium"/>
                <a:ea typeface="Franklin Gothic Medium"/>
                <a:cs typeface="Franklin Gothic Medium"/>
              </a:rPr>
              <a:t>PROCESO DE ENTREGA-RECEPCIÓN 2021-2027</a:t>
            </a:r>
            <a:endParaRPr lang="es-MX" sz="1300" b="1" noProof="0" dirty="0">
              <a:solidFill>
                <a:srgbClr val="720E2C"/>
              </a:solidFill>
              <a:latin typeface="Franklin Gothic Medium"/>
              <a:ea typeface="Franklin Gothic Medium"/>
              <a:cs typeface="Franklin Gothic Medium"/>
            </a:endParaRPr>
          </a:p>
        </p:txBody>
      </p:sp>
    </p:spTree>
    <p:extLst>
      <p:ext uri="{BB962C8B-B14F-4D97-AF65-F5344CB8AC3E}">
        <p14:creationId xmlns:p14="http://schemas.microsoft.com/office/powerpoint/2010/main" val="214216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A137D-CA49-DD48-E414-24548D354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824A8611-6417-8461-44E4-89A8B359D51C}"/>
              </a:ext>
            </a:extLst>
          </p:cNvPr>
          <p:cNvSpPr>
            <a:spLocks noGrp="1"/>
          </p:cNvSpPr>
          <p:nvPr/>
        </p:nvSpPr>
        <p:spPr>
          <a:xfrm>
            <a:off x="0" y="654050"/>
            <a:ext cx="12192000" cy="343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ctr">
              <a:defRPr sz="2025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3000" b="1" noProof="0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Expediente Unitario de Obra Pública</a:t>
            </a:r>
            <a:br>
              <a:rPr lang="es-MX" sz="3000" b="1" noProof="0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</a:br>
            <a:r>
              <a:rPr lang="es-MX" sz="3000" b="1" noProof="0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(Formato de Inspección </a:t>
            </a:r>
            <a:r>
              <a:rPr lang="es-MX" sz="3000" b="1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D</a:t>
            </a:r>
            <a:r>
              <a:rPr lang="es-MX" sz="3000" b="1" noProof="0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ocumental)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45C7A50B-580D-2CCE-4A6D-8AFDEDBD63A1}"/>
              </a:ext>
            </a:extLst>
          </p:cNvPr>
          <p:cNvSpPr>
            <a:spLocks noGrp="1"/>
          </p:cNvSpPr>
          <p:nvPr/>
        </p:nvSpPr>
        <p:spPr>
          <a:xfrm>
            <a:off x="5045923" y="2367360"/>
            <a:ext cx="7369343" cy="212328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210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Programa y autorización.</a:t>
            </a:r>
          </a:p>
          <a:p>
            <a:pPr>
              <a:defRPr sz="210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Expediente técnico.</a:t>
            </a:r>
          </a:p>
          <a:p>
            <a:pPr>
              <a:defRPr sz="210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Contrato y convenios.</a:t>
            </a:r>
          </a:p>
          <a:p>
            <a:pPr>
              <a:defRPr sz="210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Estimaciones y pagos.</a:t>
            </a:r>
          </a:p>
          <a:p>
            <a:pPr>
              <a:defRPr sz="210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Supervisión, actas, finiquito y garantías.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8384A20-E092-9E85-C3F3-FC3E1AA84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72013"/>
            <a:ext cx="5685183" cy="3790122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A67F6A62-BA86-A87D-259C-2BEEF5AC7779}"/>
              </a:ext>
            </a:extLst>
          </p:cNvPr>
          <p:cNvSpPr/>
          <p:nvPr/>
        </p:nvSpPr>
        <p:spPr>
          <a:xfrm>
            <a:off x="7405358" y="6364935"/>
            <a:ext cx="3419475" cy="2190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EB2E0D5-08B3-3A13-E26A-C13998CF859B}"/>
              </a:ext>
            </a:extLst>
          </p:cNvPr>
          <p:cNvSpPr>
            <a:spLocks noGrp="1"/>
          </p:cNvSpPr>
          <p:nvPr/>
        </p:nvSpPr>
        <p:spPr>
          <a:xfrm>
            <a:off x="6262344" y="6343018"/>
            <a:ext cx="5705505" cy="3810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ctr">
              <a:defRPr sz="1650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1300" b="1" dirty="0">
                <a:solidFill>
                  <a:srgbClr val="720E2C"/>
                </a:solidFill>
                <a:latin typeface="Franklin Gothic Medium"/>
                <a:ea typeface="Franklin Gothic Medium"/>
                <a:cs typeface="Franklin Gothic Medium"/>
              </a:rPr>
              <a:t>PROCESO DE ENTREGA-RECEPCIÓN 2021-2027</a:t>
            </a:r>
            <a:endParaRPr lang="es-MX" sz="1300" b="1" noProof="0" dirty="0">
              <a:solidFill>
                <a:srgbClr val="720E2C"/>
              </a:solidFill>
              <a:latin typeface="Franklin Gothic Medium"/>
              <a:ea typeface="Franklin Gothic Medium"/>
              <a:cs typeface="Franklin Gothic Medium"/>
            </a:endParaRPr>
          </a:p>
        </p:txBody>
      </p:sp>
    </p:spTree>
    <p:extLst>
      <p:ext uri="{BB962C8B-B14F-4D97-AF65-F5344CB8AC3E}">
        <p14:creationId xmlns:p14="http://schemas.microsoft.com/office/powerpoint/2010/main" val="3765462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34572-F009-883A-9F06-0AF674F3C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FEE9BB4E-6AA7-A011-3552-E8A6E00806F4}"/>
              </a:ext>
            </a:extLst>
          </p:cNvPr>
          <p:cNvSpPr>
            <a:spLocks noGrp="1"/>
          </p:cNvSpPr>
          <p:nvPr/>
        </p:nvSpPr>
        <p:spPr>
          <a:xfrm>
            <a:off x="0" y="585490"/>
            <a:ext cx="12192000" cy="5334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ctr">
              <a:defRPr sz="2550" b="1">
                <a:solidFill>
                  <a:srgbClr val="323232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3000" b="1" noProof="0" dirty="0">
                <a:solidFill>
                  <a:srgbClr val="323232"/>
                </a:solidFill>
                <a:latin typeface="Franklin Gothic Medium"/>
                <a:ea typeface="Franklin Gothic Medium"/>
                <a:cs typeface="Franklin Gothic Medium"/>
              </a:rPr>
              <a:t>3. Auditorías, observaciones y </a:t>
            </a:r>
            <a:r>
              <a:rPr lang="es-MX" sz="3000" b="1" dirty="0">
                <a:solidFill>
                  <a:srgbClr val="323232"/>
                </a:solidFill>
                <a:latin typeface="Franklin Gothic Medium"/>
                <a:ea typeface="Franklin Gothic Medium"/>
                <a:cs typeface="Franklin Gothic Medium"/>
              </a:rPr>
              <a:t>acciones de solventación. </a:t>
            </a:r>
            <a:endParaRPr lang="es-MX" sz="3000" b="1" noProof="0" dirty="0">
              <a:solidFill>
                <a:srgbClr val="323232"/>
              </a:solidFill>
              <a:latin typeface="Franklin Gothic Medium"/>
              <a:ea typeface="Franklin Gothic Medium"/>
              <a:cs typeface="Franklin Gothic Medium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13A6389-FDD6-DFAB-B73A-0AFAFAE64DFE}"/>
              </a:ext>
            </a:extLst>
          </p:cNvPr>
          <p:cNvSpPr>
            <a:spLocks noGrp="1"/>
          </p:cNvSpPr>
          <p:nvPr/>
        </p:nvSpPr>
        <p:spPr>
          <a:xfrm>
            <a:off x="6836229" y="5479554"/>
            <a:ext cx="6719207" cy="279499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2250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1500" b="1" i="1" noProof="0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Artículo 9, fracción I del </a:t>
            </a:r>
            <a:r>
              <a:rPr lang="es-MX" sz="1500" b="1" i="1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Reglamento Entrega-Recepción 2026. </a:t>
            </a:r>
            <a:endParaRPr lang="es-MX" sz="1500" b="1" i="1" noProof="0" dirty="0">
              <a:solidFill>
                <a:srgbClr val="A5300F"/>
              </a:solidFill>
              <a:latin typeface="Franklin Gothic Medium"/>
              <a:ea typeface="Franklin Gothic Medium"/>
              <a:cs typeface="Franklin Gothic Medium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5F93E46-748B-C79D-2A99-9DDC6DF4F75C}"/>
              </a:ext>
            </a:extLst>
          </p:cNvPr>
          <p:cNvSpPr>
            <a:spLocks noGrp="1"/>
          </p:cNvSpPr>
          <p:nvPr/>
        </p:nvSpPr>
        <p:spPr>
          <a:xfrm>
            <a:off x="628649" y="1098946"/>
            <a:ext cx="9389993" cy="533399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r>
              <a:rPr lang="es-MX" sz="3000" b="1" dirty="0">
                <a:solidFill>
                  <a:srgbClr val="A5300F"/>
                </a:solidFill>
                <a:latin typeface="Franklin Gothic Medium"/>
              </a:rPr>
              <a:t>La dependencia debe integrar la relación de: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34717C66-1E92-26FC-012B-C07DC3E5DCBC}"/>
              </a:ext>
            </a:extLst>
          </p:cNvPr>
          <p:cNvSpPr>
            <a:spLocks noGrp="1"/>
          </p:cNvSpPr>
          <p:nvPr/>
        </p:nvSpPr>
        <p:spPr>
          <a:xfrm>
            <a:off x="4187065" y="2236060"/>
            <a:ext cx="7836176" cy="221011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210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1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Observaciones </a:t>
            </a: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o solventaciones en proceso. </a:t>
            </a:r>
          </a:p>
          <a:p>
            <a:pPr>
              <a:defRPr sz="210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1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Auditorías directas o conjuntas. </a:t>
            </a:r>
          </a:p>
          <a:p>
            <a:pPr>
              <a:defRPr sz="210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</a:t>
            </a:r>
            <a:r>
              <a:rPr lang="es-MX" sz="3000" b="1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Presunta responsabilidad</a:t>
            </a:r>
            <a:r>
              <a:rPr lang="es-MX" sz="3000" b="1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 administrativa. </a:t>
            </a:r>
            <a:endParaRPr lang="es-MX" sz="3000" b="1" noProof="0" dirty="0">
              <a:solidFill>
                <a:srgbClr val="323232"/>
              </a:solidFill>
              <a:latin typeface="Franklin Gothic Book"/>
              <a:ea typeface="Franklin Gothic Book"/>
              <a:cs typeface="Franklin Gothic Book"/>
            </a:endParaRPr>
          </a:p>
          <a:p>
            <a:pPr>
              <a:defRPr sz="210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Procedimientos por </a:t>
            </a:r>
            <a:r>
              <a:rPr lang="es-MX" sz="3000" b="1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faltas graves o no graves</a:t>
            </a: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.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7139E79F-7EDC-C2B4-74AD-782558229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7543" y="1802797"/>
            <a:ext cx="6191664" cy="4127776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4E087197-E414-DD08-FAFE-07097DE3BC45}"/>
              </a:ext>
            </a:extLst>
          </p:cNvPr>
          <p:cNvSpPr/>
          <p:nvPr/>
        </p:nvSpPr>
        <p:spPr>
          <a:xfrm>
            <a:off x="7405358" y="6364935"/>
            <a:ext cx="3419475" cy="2190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6F417E1-71C0-3BED-481B-5F99DB07F962}"/>
              </a:ext>
            </a:extLst>
          </p:cNvPr>
          <p:cNvSpPr>
            <a:spLocks noGrp="1"/>
          </p:cNvSpPr>
          <p:nvPr/>
        </p:nvSpPr>
        <p:spPr>
          <a:xfrm>
            <a:off x="6262344" y="6343018"/>
            <a:ext cx="5705505" cy="3810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ctr">
              <a:defRPr sz="1650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1300" b="1" dirty="0">
                <a:solidFill>
                  <a:srgbClr val="720E2C"/>
                </a:solidFill>
                <a:latin typeface="Franklin Gothic Medium"/>
                <a:ea typeface="Franklin Gothic Medium"/>
                <a:cs typeface="Franklin Gothic Medium"/>
              </a:rPr>
              <a:t>PROCESO DE ENTREGA-RECEPCIÓN 2021-2027</a:t>
            </a:r>
            <a:endParaRPr lang="es-MX" sz="1300" b="1" noProof="0" dirty="0">
              <a:solidFill>
                <a:srgbClr val="720E2C"/>
              </a:solidFill>
              <a:latin typeface="Franklin Gothic Medium"/>
              <a:ea typeface="Franklin Gothic Medium"/>
              <a:cs typeface="Franklin Gothic Medium"/>
            </a:endParaRPr>
          </a:p>
        </p:txBody>
      </p:sp>
    </p:spTree>
    <p:extLst>
      <p:ext uri="{BB962C8B-B14F-4D97-AF65-F5344CB8AC3E}">
        <p14:creationId xmlns:p14="http://schemas.microsoft.com/office/powerpoint/2010/main" val="2247379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8F692-57B2-3C9F-ABBF-37C106BF1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3667839B-D568-0BA8-8ECA-28543B43412C}"/>
              </a:ext>
            </a:extLst>
          </p:cNvPr>
          <p:cNvSpPr/>
          <p:nvPr/>
        </p:nvSpPr>
        <p:spPr>
          <a:xfrm>
            <a:off x="655093" y="4703617"/>
            <a:ext cx="10972800" cy="897096"/>
          </a:xfrm>
          <a:prstGeom prst="roundRect">
            <a:avLst/>
          </a:prstGeom>
          <a:solidFill>
            <a:srgbClr val="0F3830"/>
          </a:solidFill>
          <a:ln>
            <a:solidFill>
              <a:srgbClr val="1338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DF3FD2E-8116-D2ED-0651-0D51E2C3B771}"/>
              </a:ext>
            </a:extLst>
          </p:cNvPr>
          <p:cNvSpPr>
            <a:spLocks noGrp="1"/>
          </p:cNvSpPr>
          <p:nvPr/>
        </p:nvSpPr>
        <p:spPr>
          <a:xfrm>
            <a:off x="0" y="602457"/>
            <a:ext cx="12192000" cy="5334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ctr">
              <a:defRPr sz="2550" b="1">
                <a:solidFill>
                  <a:srgbClr val="323232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3000" b="1" dirty="0">
                <a:solidFill>
                  <a:srgbClr val="323232"/>
                </a:solidFill>
                <a:latin typeface="Franklin Gothic Medium"/>
                <a:ea typeface="Franklin Gothic Medium"/>
                <a:cs typeface="Franklin Gothic Medium"/>
              </a:rPr>
              <a:t>4. Anticipos, Situación legal del inmueble.</a:t>
            </a:r>
            <a:endParaRPr sz="3000" b="1" dirty="0">
              <a:solidFill>
                <a:srgbClr val="323232"/>
              </a:solidFill>
              <a:latin typeface="Franklin Gothic Medium"/>
              <a:ea typeface="Franklin Gothic Medium"/>
              <a:cs typeface="Franklin Gothic Medium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FB5347A-F1B7-F409-1E19-513040279D3E}"/>
              </a:ext>
            </a:extLst>
          </p:cNvPr>
          <p:cNvSpPr>
            <a:spLocks noGrp="1"/>
          </p:cNvSpPr>
          <p:nvPr/>
        </p:nvSpPr>
        <p:spPr>
          <a:xfrm>
            <a:off x="718704" y="1240632"/>
            <a:ext cx="10539845" cy="1045368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2025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3000" b="1" noProof="0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La información debe presentar la situación real de cada obra: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74C3EF0-45E0-4952-63F1-3CA9D8EB51D1}"/>
              </a:ext>
            </a:extLst>
          </p:cNvPr>
          <p:cNvSpPr>
            <a:spLocks noGrp="1"/>
          </p:cNvSpPr>
          <p:nvPr/>
        </p:nvSpPr>
        <p:spPr>
          <a:xfrm>
            <a:off x="723034" y="2293793"/>
            <a:ext cx="9831532" cy="257175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2175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1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Programadas: </a:t>
            </a: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localidad, presupuesto y contratista.</a:t>
            </a:r>
          </a:p>
          <a:p>
            <a:pPr>
              <a:defRPr sz="2175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1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En proceso: </a:t>
            </a: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fechas, avances, pagos y compromisos.</a:t>
            </a:r>
          </a:p>
          <a:p>
            <a:pPr>
              <a:defRPr sz="2175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1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Concluidas: </a:t>
            </a:r>
            <a:r>
              <a:rPr lang="es-MX" sz="300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entrega-</a:t>
            </a: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recepción, finiquito</a:t>
            </a:r>
            <a:r>
              <a:rPr lang="es-MX" sz="300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 y </a:t>
            </a: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garantías.</a:t>
            </a:r>
          </a:p>
          <a:p>
            <a:pPr>
              <a:defRPr sz="2175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1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Con incidencias: </a:t>
            </a: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suspensión temporal, terminación anticipada </a:t>
            </a:r>
            <a:r>
              <a:rPr lang="es-MX" sz="300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y rescisión </a:t>
            </a: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administrativa.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46FD870-8301-8265-61D8-AE46C0CBE46E}"/>
              </a:ext>
            </a:extLst>
          </p:cNvPr>
          <p:cNvSpPr>
            <a:spLocks noGrp="1"/>
          </p:cNvSpPr>
          <p:nvPr/>
        </p:nvSpPr>
        <p:spPr>
          <a:xfrm>
            <a:off x="718704" y="4703617"/>
            <a:ext cx="11130395" cy="66675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1650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2500" b="1" noProof="0" dirty="0">
                <a:solidFill>
                  <a:schemeClr val="bg1">
                    <a:lumMod val="95000"/>
                  </a:schemeClr>
                </a:solidFill>
                <a:latin typeface="Franklin Gothic Medium"/>
                <a:ea typeface="Franklin Gothic Medium"/>
                <a:cs typeface="Franklin Gothic Medium"/>
              </a:rPr>
              <a:t>Soporte: programa autorizado, contrato, convenio, acta de inicio, estimaciones, supervisión, recepción, finiquito y garantías.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F0C2E545-4381-B971-34DF-0400FE788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0229" y="1638299"/>
            <a:ext cx="3076575" cy="3076575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C445FEA3-2060-5ED4-F956-C86E2436990A}"/>
              </a:ext>
            </a:extLst>
          </p:cNvPr>
          <p:cNvSpPr/>
          <p:nvPr/>
        </p:nvSpPr>
        <p:spPr>
          <a:xfrm>
            <a:off x="7405358" y="6364935"/>
            <a:ext cx="3419475" cy="2190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A14DC6D-DC10-B077-0ABA-BB3C8D61C6BF}"/>
              </a:ext>
            </a:extLst>
          </p:cNvPr>
          <p:cNvSpPr>
            <a:spLocks noGrp="1"/>
          </p:cNvSpPr>
          <p:nvPr/>
        </p:nvSpPr>
        <p:spPr>
          <a:xfrm>
            <a:off x="6262344" y="6343018"/>
            <a:ext cx="5705505" cy="3810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ctr">
              <a:defRPr sz="1650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1300" b="1" dirty="0">
                <a:solidFill>
                  <a:srgbClr val="720E2C"/>
                </a:solidFill>
                <a:latin typeface="Franklin Gothic Medium"/>
                <a:ea typeface="Franklin Gothic Medium"/>
                <a:cs typeface="Franklin Gothic Medium"/>
              </a:rPr>
              <a:t>PROCESO DE ENTREGA-RECEPCIÓN 2021-2027</a:t>
            </a:r>
            <a:endParaRPr lang="es-MX" sz="1300" b="1" noProof="0" dirty="0">
              <a:solidFill>
                <a:srgbClr val="720E2C"/>
              </a:solidFill>
              <a:latin typeface="Franklin Gothic Medium"/>
              <a:ea typeface="Franklin Gothic Medium"/>
              <a:cs typeface="Franklin Gothic Medium"/>
            </a:endParaRPr>
          </a:p>
        </p:txBody>
      </p:sp>
    </p:spTree>
    <p:extLst>
      <p:ext uri="{BB962C8B-B14F-4D97-AF65-F5344CB8AC3E}">
        <p14:creationId xmlns:p14="http://schemas.microsoft.com/office/powerpoint/2010/main" val="3281373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A848F-CC0C-5A23-06E1-E719729F2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47179D3F-1CDA-D529-F729-D788F9C3919E}"/>
              </a:ext>
            </a:extLst>
          </p:cNvPr>
          <p:cNvSpPr>
            <a:spLocks noGrp="1"/>
          </p:cNvSpPr>
          <p:nvPr/>
        </p:nvSpPr>
        <p:spPr>
          <a:xfrm>
            <a:off x="538820" y="528668"/>
            <a:ext cx="7671730" cy="513506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2100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3000" b="1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Anticipo de obras por amortizar</a:t>
            </a:r>
            <a:endParaRPr sz="3000" b="1" dirty="0">
              <a:solidFill>
                <a:srgbClr val="A5300F"/>
              </a:solidFill>
              <a:latin typeface="Franklin Gothic Medium"/>
              <a:ea typeface="Franklin Gothic Medium"/>
              <a:cs typeface="Franklin Gothic Medium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2221E3E-2686-DF80-1EDC-6BA108082FE2}"/>
              </a:ext>
            </a:extLst>
          </p:cNvPr>
          <p:cNvSpPr>
            <a:spLocks noGrp="1"/>
          </p:cNvSpPr>
          <p:nvPr/>
        </p:nvSpPr>
        <p:spPr>
          <a:xfrm>
            <a:off x="467978" y="1114446"/>
            <a:ext cx="7971172" cy="219075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2175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Contrato/Contratista</a:t>
            </a:r>
          </a:p>
          <a:p>
            <a:pPr marL="457200" indent="-457200">
              <a:buFont typeface="Arial" panose="020B0604020202020204" pitchFamily="34" charset="0"/>
              <a:buChar char="•"/>
              <a:defRPr sz="2175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Monto anticipo/Fecha</a:t>
            </a:r>
            <a:endParaRPr lang="es-MX" sz="3000" b="0" noProof="0" dirty="0">
              <a:solidFill>
                <a:srgbClr val="323232"/>
              </a:solidFill>
              <a:latin typeface="Franklin Gothic Book"/>
              <a:ea typeface="Franklin Gothic Book"/>
              <a:cs typeface="Franklin Gothic Book"/>
            </a:endParaRPr>
          </a:p>
          <a:p>
            <a:pPr>
              <a:defRPr sz="2175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Amortizaciones realizadas</a:t>
            </a:r>
          </a:p>
          <a:p>
            <a:pPr>
              <a:defRPr sz="2175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Saldo pendiente.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F7D61D7-2ED9-5170-1D02-2176FF3DD7AA}"/>
              </a:ext>
            </a:extLst>
          </p:cNvPr>
          <p:cNvSpPr>
            <a:spLocks noGrp="1"/>
          </p:cNvSpPr>
          <p:nvPr/>
        </p:nvSpPr>
        <p:spPr>
          <a:xfrm>
            <a:off x="561393" y="3007935"/>
            <a:ext cx="5302512" cy="544869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2100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3000" b="1" noProof="0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Situación legal del inmueble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7CB44146-520C-CD67-82EF-D499498CF739}"/>
              </a:ext>
            </a:extLst>
          </p:cNvPr>
          <p:cNvSpPr>
            <a:spLocks noGrp="1"/>
          </p:cNvSpPr>
          <p:nvPr/>
        </p:nvSpPr>
        <p:spPr>
          <a:xfrm>
            <a:off x="538820" y="3434576"/>
            <a:ext cx="7060066" cy="238125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2175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Ubicación y superficie.</a:t>
            </a:r>
          </a:p>
          <a:p>
            <a:pPr>
              <a:defRPr sz="2175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Situación jurídica y patrimonial.</a:t>
            </a:r>
          </a:p>
          <a:p>
            <a:pPr>
              <a:defRPr sz="2175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Uso actual.</a:t>
            </a:r>
          </a:p>
          <a:p>
            <a:pPr>
              <a:defRPr sz="2175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Valor y registro contable.</a:t>
            </a:r>
          </a:p>
          <a:p>
            <a:pPr>
              <a:defRPr sz="2175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Soporte y observaciones.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C73B7569-C187-5BFA-65D3-F1749439606D}"/>
              </a:ext>
            </a:extLst>
          </p:cNvPr>
          <p:cNvSpPr>
            <a:spLocks noGrp="1"/>
          </p:cNvSpPr>
          <p:nvPr/>
        </p:nvSpPr>
        <p:spPr>
          <a:xfrm>
            <a:off x="2977220" y="5509727"/>
            <a:ext cx="9214780" cy="612198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r">
              <a:defRPr sz="1575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1500" b="1" i="1" noProof="0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L</a:t>
            </a:r>
            <a:r>
              <a:rPr lang="es-MX" sz="1500" b="1" i="1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O</a:t>
            </a:r>
            <a:r>
              <a:rPr lang="es-MX" sz="1500" b="1" i="1" noProof="0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PSRMEMBCS, arts. 44, fracciones V y VI, y 48.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4CBC3045-BDD0-7A95-47F2-627563E3E3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1377" y="-173917"/>
            <a:ext cx="6707435" cy="6707435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9E1502E1-4E65-EE0C-FD9B-FE0CC038594E}"/>
              </a:ext>
            </a:extLst>
          </p:cNvPr>
          <p:cNvSpPr/>
          <p:nvPr/>
        </p:nvSpPr>
        <p:spPr>
          <a:xfrm>
            <a:off x="7405358" y="6364935"/>
            <a:ext cx="3419475" cy="2190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568E729-5EE9-A116-35B7-50547F7F8CA8}"/>
              </a:ext>
            </a:extLst>
          </p:cNvPr>
          <p:cNvSpPr>
            <a:spLocks noGrp="1"/>
          </p:cNvSpPr>
          <p:nvPr/>
        </p:nvSpPr>
        <p:spPr>
          <a:xfrm>
            <a:off x="6262344" y="6343018"/>
            <a:ext cx="5705505" cy="3810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ctr">
              <a:defRPr sz="1650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1300" b="1" dirty="0">
                <a:solidFill>
                  <a:srgbClr val="720E2C"/>
                </a:solidFill>
                <a:latin typeface="Franklin Gothic Medium"/>
                <a:ea typeface="Franklin Gothic Medium"/>
                <a:cs typeface="Franklin Gothic Medium"/>
              </a:rPr>
              <a:t>PROCESO DE ENTREGA-RECEPCIÓN 2021-2027</a:t>
            </a:r>
            <a:endParaRPr lang="es-MX" sz="1300" b="1" noProof="0" dirty="0">
              <a:solidFill>
                <a:srgbClr val="720E2C"/>
              </a:solidFill>
              <a:latin typeface="Franklin Gothic Medium"/>
              <a:ea typeface="Franklin Gothic Medium"/>
              <a:cs typeface="Franklin Gothic Medium"/>
            </a:endParaRPr>
          </a:p>
        </p:txBody>
      </p:sp>
    </p:spTree>
    <p:extLst>
      <p:ext uri="{BB962C8B-B14F-4D97-AF65-F5344CB8AC3E}">
        <p14:creationId xmlns:p14="http://schemas.microsoft.com/office/powerpoint/2010/main" val="2104575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DB637-65EC-5791-B69A-3F5AE86F1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78245420-524B-200A-B7FF-01598EB3EB4D}"/>
              </a:ext>
            </a:extLst>
          </p:cNvPr>
          <p:cNvSpPr>
            <a:spLocks noGrp="1"/>
          </p:cNvSpPr>
          <p:nvPr/>
        </p:nvSpPr>
        <p:spPr>
          <a:xfrm>
            <a:off x="0" y="542925"/>
            <a:ext cx="12192000" cy="5334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ctr">
              <a:defRPr sz="2550" b="1">
                <a:solidFill>
                  <a:srgbClr val="323232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3000" b="1" noProof="0" dirty="0">
                <a:solidFill>
                  <a:srgbClr val="323232"/>
                </a:solidFill>
                <a:latin typeface="Franklin Gothic Medium"/>
                <a:ea typeface="Franklin Gothic Medium"/>
                <a:cs typeface="Franklin Gothic Medium"/>
              </a:rPr>
              <a:t>5. Revisión preventiva antes de entregar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B3759AF-FCE6-6695-D33B-D58C54EA80FA}"/>
              </a:ext>
            </a:extLst>
          </p:cNvPr>
          <p:cNvSpPr>
            <a:spLocks noGrp="1"/>
          </p:cNvSpPr>
          <p:nvPr/>
        </p:nvSpPr>
        <p:spPr>
          <a:xfrm>
            <a:off x="857250" y="1143000"/>
            <a:ext cx="10287000" cy="3810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2100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3000" b="1" noProof="0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Medida administrativa recomendada para cada dependencia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744ADD8-F661-6CB4-6857-EF5FBFD017BB}"/>
              </a:ext>
            </a:extLst>
          </p:cNvPr>
          <p:cNvSpPr>
            <a:spLocks noGrp="1"/>
          </p:cNvSpPr>
          <p:nvPr/>
        </p:nvSpPr>
        <p:spPr>
          <a:xfrm>
            <a:off x="762000" y="2000250"/>
            <a:ext cx="10287000" cy="28575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ü"/>
              <a:defRPr sz="225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Comparar formatos y expedientes.</a:t>
            </a:r>
          </a:p>
          <a:p>
            <a:pPr marL="457200" indent="-457200">
              <a:buFont typeface="Wingdings" panose="05000000000000000000" pitchFamily="2" charset="2"/>
              <a:buChar char="ü"/>
              <a:defRPr sz="225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Conciliar avance físico-financiero.</a:t>
            </a:r>
          </a:p>
          <a:p>
            <a:pPr marL="457200" indent="-457200">
              <a:buFont typeface="Wingdings" panose="05000000000000000000" pitchFamily="2" charset="2"/>
              <a:buChar char="ü"/>
              <a:defRPr sz="225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Conciliar pagos, estimaciones y anticipos.</a:t>
            </a:r>
          </a:p>
          <a:p>
            <a:pPr marL="457200" indent="-457200">
              <a:buFont typeface="Wingdings" panose="05000000000000000000" pitchFamily="2" charset="2"/>
              <a:buChar char="ü"/>
              <a:defRPr sz="225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Verificar actas, finiquitos y garantías.</a:t>
            </a:r>
          </a:p>
          <a:p>
            <a:pPr marL="457200" indent="-457200">
              <a:buFont typeface="Wingdings" panose="05000000000000000000" pitchFamily="2" charset="2"/>
              <a:buChar char="ü"/>
              <a:defRPr sz="225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Actualizar observaciones abiertas.</a:t>
            </a:r>
          </a:p>
          <a:p>
            <a:pPr marL="457200" indent="-457200">
              <a:buFont typeface="Wingdings" panose="05000000000000000000" pitchFamily="2" charset="2"/>
              <a:buChar char="ü"/>
              <a:defRPr sz="225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Registrar faltante, responsable y acción.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9D7E8353-FDEB-DA5D-A503-635A3416D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5775" y="1638298"/>
            <a:ext cx="4426226" cy="4426226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4F9FE232-CD8C-6BE2-3766-164513BA6780}"/>
              </a:ext>
            </a:extLst>
          </p:cNvPr>
          <p:cNvSpPr/>
          <p:nvPr/>
        </p:nvSpPr>
        <p:spPr>
          <a:xfrm>
            <a:off x="7405358" y="6364935"/>
            <a:ext cx="3419475" cy="2190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A431E5B-1D95-6C19-A8EA-9AE7378A531B}"/>
              </a:ext>
            </a:extLst>
          </p:cNvPr>
          <p:cNvSpPr>
            <a:spLocks noGrp="1"/>
          </p:cNvSpPr>
          <p:nvPr/>
        </p:nvSpPr>
        <p:spPr>
          <a:xfrm>
            <a:off x="6262344" y="6343018"/>
            <a:ext cx="5705505" cy="3810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ctr">
              <a:defRPr sz="1650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1300" b="1" dirty="0">
                <a:solidFill>
                  <a:srgbClr val="720E2C"/>
                </a:solidFill>
                <a:latin typeface="Franklin Gothic Medium"/>
                <a:ea typeface="Franklin Gothic Medium"/>
                <a:cs typeface="Franklin Gothic Medium"/>
              </a:rPr>
              <a:t>PROCESO DE ENTREGA-RECEPCIÓN 2021-2027</a:t>
            </a:r>
            <a:endParaRPr lang="es-MX" sz="1300" b="1" noProof="0" dirty="0">
              <a:solidFill>
                <a:srgbClr val="720E2C"/>
              </a:solidFill>
              <a:latin typeface="Franklin Gothic Medium"/>
              <a:ea typeface="Franklin Gothic Medium"/>
              <a:cs typeface="Franklin Gothic Medium"/>
            </a:endParaRPr>
          </a:p>
        </p:txBody>
      </p:sp>
    </p:spTree>
    <p:extLst>
      <p:ext uri="{BB962C8B-B14F-4D97-AF65-F5344CB8AC3E}">
        <p14:creationId xmlns:p14="http://schemas.microsoft.com/office/powerpoint/2010/main" val="3393540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87F6F-2751-8E98-6248-493C32401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F4DFC84-C41F-1368-1EEB-F821ACB121FF}"/>
              </a:ext>
            </a:extLst>
          </p:cNvPr>
          <p:cNvSpPr/>
          <p:nvPr/>
        </p:nvSpPr>
        <p:spPr>
          <a:xfrm>
            <a:off x="7405358" y="6364935"/>
            <a:ext cx="3419475" cy="2190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DC99137-0BA4-023E-4AF9-EAD4B1CEAC56}"/>
              </a:ext>
            </a:extLst>
          </p:cNvPr>
          <p:cNvSpPr txBox="1"/>
          <p:nvPr/>
        </p:nvSpPr>
        <p:spPr>
          <a:xfrm>
            <a:off x="1" y="571501"/>
            <a:ext cx="12069536" cy="682288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lang="es-MX"/>
            </a:defPPr>
            <a:lvl1pPr>
              <a:defRPr sz="3000" b="1">
                <a:solidFill>
                  <a:srgbClr val="323232"/>
                </a:solidFill>
                <a:latin typeface="Franklin Gothic Medium"/>
                <a:ea typeface="Franklin Gothic Medium"/>
                <a:cs typeface="Franklin Gothic Medium"/>
              </a:defRPr>
            </a:lvl1pPr>
          </a:lstStyle>
          <a:p>
            <a:pPr algn="ctr"/>
            <a:r>
              <a:rPr lang="es-ES" dirty="0"/>
              <a:t>6. Libros Blancos, Memorias Documentales.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75D9D55-9066-18D6-9C4A-4AB774BB58E7}"/>
              </a:ext>
            </a:extLst>
          </p:cNvPr>
          <p:cNvSpPr>
            <a:spLocks noGrp="1"/>
          </p:cNvSpPr>
          <p:nvPr/>
        </p:nvSpPr>
        <p:spPr>
          <a:xfrm>
            <a:off x="359909" y="1271464"/>
            <a:ext cx="4953000" cy="964076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2025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2500" b="1" noProof="0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Libro </a:t>
            </a:r>
            <a:r>
              <a:rPr lang="es-MX" sz="2500" b="1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Blanco </a:t>
            </a:r>
            <a:r>
              <a:rPr lang="es-MX" sz="2500" b="1" i="1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(</a:t>
            </a:r>
            <a:r>
              <a:rPr lang="es-MX" sz="2500" b="1" i="1" noProof="0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Identificar proyectos u obras de especial relevancia)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54B7042-4F0B-21B3-19C7-F298497B4FC6}"/>
              </a:ext>
            </a:extLst>
          </p:cNvPr>
          <p:cNvSpPr>
            <a:spLocks noGrp="1"/>
          </p:cNvSpPr>
          <p:nvPr/>
        </p:nvSpPr>
        <p:spPr>
          <a:xfrm>
            <a:off x="510719" y="2346622"/>
            <a:ext cx="4953000" cy="2533318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 sz="2175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Impacto social, </a:t>
            </a:r>
          </a:p>
          <a:p>
            <a:pPr>
              <a:defRPr sz="2175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ec</a:t>
            </a:r>
            <a:r>
              <a:rPr lang="es-MX" sz="3000" b="0" noProof="0" dirty="0" err="1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onómico</a:t>
            </a:r>
            <a:r>
              <a:rPr lang="es-MX" sz="300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, regional,</a:t>
            </a:r>
          </a:p>
          <a:p>
            <a:pPr>
              <a:defRPr sz="2175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Nacional, internacional, ambiental, significativo </a:t>
            </a:r>
          </a:p>
          <a:p>
            <a:pPr>
              <a:defRPr sz="2175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para la población. 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CC1408D-C421-72DE-3AF9-42E1417C9C5F}"/>
              </a:ext>
            </a:extLst>
          </p:cNvPr>
          <p:cNvSpPr>
            <a:spLocks noGrp="1"/>
          </p:cNvSpPr>
          <p:nvPr/>
        </p:nvSpPr>
        <p:spPr>
          <a:xfrm>
            <a:off x="7600950" y="1291695"/>
            <a:ext cx="4468587" cy="3429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2025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2500" b="1" noProof="0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Memoria Documental </a:t>
            </a:r>
            <a:r>
              <a:rPr lang="es-MX" sz="2500" b="1" i="1" noProof="0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(Cuando se considere dejar constancia)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E66A292B-F8FE-5744-0F14-343388DAD440}"/>
              </a:ext>
            </a:extLst>
          </p:cNvPr>
          <p:cNvSpPr>
            <a:spLocks noGrp="1"/>
          </p:cNvSpPr>
          <p:nvPr/>
        </p:nvSpPr>
        <p:spPr>
          <a:xfrm>
            <a:off x="7973787" y="2187991"/>
            <a:ext cx="4095750" cy="161925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2175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Integra antecedentes, decisiones, avances, resultados y documentos de cierre de una obra o acción relevante.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42AF451-E0E5-AE4D-57DF-5E2C8C3AF467}"/>
              </a:ext>
            </a:extLst>
          </p:cNvPr>
          <p:cNvSpPr>
            <a:spLocks noGrp="1"/>
          </p:cNvSpPr>
          <p:nvPr/>
        </p:nvSpPr>
        <p:spPr>
          <a:xfrm>
            <a:off x="6982490" y="5185305"/>
            <a:ext cx="5705505" cy="3810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ctr">
              <a:defRPr sz="1650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b="1" i="1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Reglamento Entrega-Recepción 2026,</a:t>
            </a:r>
            <a:r>
              <a:rPr lang="es-MX" sz="1650" b="1" i="1" noProof="0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 </a:t>
            </a:r>
          </a:p>
          <a:p>
            <a:pPr algn="ctr">
              <a:defRPr sz="1650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1650" b="1" i="1" noProof="0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artículos </a:t>
            </a:r>
            <a:r>
              <a:rPr lang="es-MX" sz="1650" b="1" i="1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54</a:t>
            </a:r>
            <a:r>
              <a:rPr lang="es-MX" sz="1650" b="1" i="1" noProof="0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 a 57.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F4B49DB5-39B4-6CAD-4475-DD1102A69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5659" y="2048177"/>
            <a:ext cx="3518128" cy="3518128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3CCD53CE-2CB9-0836-9B7A-E6D5EE362261}"/>
              </a:ext>
            </a:extLst>
          </p:cNvPr>
          <p:cNvSpPr>
            <a:spLocks noGrp="1"/>
          </p:cNvSpPr>
          <p:nvPr/>
        </p:nvSpPr>
        <p:spPr>
          <a:xfrm>
            <a:off x="-770890" y="5185305"/>
            <a:ext cx="5705505" cy="682288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ctr">
              <a:defRPr sz="1650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b="1" i="1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Reglamento Entrega-Recepción 2026,</a:t>
            </a:r>
            <a:r>
              <a:rPr lang="es-MX" sz="1650" b="1" i="1" noProof="0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 </a:t>
            </a:r>
          </a:p>
          <a:p>
            <a:pPr algn="ctr">
              <a:defRPr sz="1650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1650" b="1" i="1" noProof="0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artículos del 42 al 53.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C4BF754-4688-6343-3A04-9D8E4B86858F}"/>
              </a:ext>
            </a:extLst>
          </p:cNvPr>
          <p:cNvSpPr>
            <a:spLocks noGrp="1"/>
          </p:cNvSpPr>
          <p:nvPr/>
        </p:nvSpPr>
        <p:spPr>
          <a:xfrm>
            <a:off x="6262344" y="6343018"/>
            <a:ext cx="5705505" cy="3810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ctr">
              <a:defRPr sz="1650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1300" b="1" dirty="0">
                <a:solidFill>
                  <a:srgbClr val="720E2C"/>
                </a:solidFill>
                <a:latin typeface="Franklin Gothic Medium"/>
                <a:ea typeface="Franklin Gothic Medium"/>
                <a:cs typeface="Franklin Gothic Medium"/>
              </a:rPr>
              <a:t>PROCESO DE ENTREGA-RECEPCIÓN 2021-2027</a:t>
            </a:r>
            <a:endParaRPr lang="es-MX" sz="1300" b="1" noProof="0" dirty="0">
              <a:solidFill>
                <a:srgbClr val="720E2C"/>
              </a:solidFill>
              <a:latin typeface="Franklin Gothic Medium"/>
              <a:ea typeface="Franklin Gothic Medium"/>
              <a:cs typeface="Franklin Gothic Medium"/>
            </a:endParaRPr>
          </a:p>
        </p:txBody>
      </p:sp>
    </p:spTree>
    <p:extLst>
      <p:ext uri="{BB962C8B-B14F-4D97-AF65-F5344CB8AC3E}">
        <p14:creationId xmlns:p14="http://schemas.microsoft.com/office/powerpoint/2010/main" val="3807750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B6721-BAB6-B95A-065D-91AA74864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CE157072-875A-DD1A-E64F-C5D2A8CEEC7D}"/>
              </a:ext>
            </a:extLst>
          </p:cNvPr>
          <p:cNvSpPr/>
          <p:nvPr/>
        </p:nvSpPr>
        <p:spPr>
          <a:xfrm>
            <a:off x="826603" y="4589154"/>
            <a:ext cx="11107881" cy="897096"/>
          </a:xfrm>
          <a:prstGeom prst="roundRect">
            <a:avLst/>
          </a:prstGeom>
          <a:solidFill>
            <a:srgbClr val="0F3830"/>
          </a:solidFill>
          <a:ln>
            <a:solidFill>
              <a:srgbClr val="1338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D2A9847A-94E5-6A73-B616-B580D700DFFF}"/>
              </a:ext>
            </a:extLst>
          </p:cNvPr>
          <p:cNvSpPr>
            <a:spLocks noGrp="1"/>
          </p:cNvSpPr>
          <p:nvPr/>
        </p:nvSpPr>
        <p:spPr>
          <a:xfrm>
            <a:off x="7358743" y="5480050"/>
            <a:ext cx="4833257" cy="3810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1650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1500" b="1" i="1" noProof="0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Reglamento Ent</a:t>
            </a:r>
            <a:r>
              <a:rPr lang="es-MX" sz="1500" b="1" i="1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rega-Recepción </a:t>
            </a:r>
            <a:r>
              <a:rPr lang="es-MX" sz="1500" b="1" i="1" noProof="0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2026, artículos 42 a 57.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E661C86-38FA-A6DA-4A53-872C62C42CE7}"/>
              </a:ext>
            </a:extLst>
          </p:cNvPr>
          <p:cNvSpPr>
            <a:spLocks noGrp="1"/>
          </p:cNvSpPr>
          <p:nvPr/>
        </p:nvSpPr>
        <p:spPr>
          <a:xfrm>
            <a:off x="857250" y="1200150"/>
            <a:ext cx="11929672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2175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3000" b="1" noProof="0" dirty="0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rPr>
              <a:t>La entrega debe dejar claro: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71A65EA-5A7A-9184-DBB7-43B0FE8EF8F1}"/>
              </a:ext>
            </a:extLst>
          </p:cNvPr>
          <p:cNvSpPr>
            <a:spLocks noGrp="1"/>
          </p:cNvSpPr>
          <p:nvPr/>
        </p:nvSpPr>
        <p:spPr>
          <a:xfrm>
            <a:off x="857250" y="1709737"/>
            <a:ext cx="7277100" cy="28575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225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Qué se </a:t>
            </a:r>
            <a:r>
              <a:rPr lang="es-MX" sz="300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realizó</a:t>
            </a: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.</a:t>
            </a:r>
          </a:p>
          <a:p>
            <a:pPr>
              <a:defRPr sz="225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Qué está pendiente.</a:t>
            </a:r>
          </a:p>
          <a:p>
            <a:pPr>
              <a:defRPr sz="225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Qué riesgos existen.</a:t>
            </a:r>
          </a:p>
          <a:p>
            <a:pPr>
              <a:defRPr sz="225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Qué observaciones siguen abiertas.</a:t>
            </a:r>
          </a:p>
          <a:p>
            <a:pPr>
              <a:defRPr sz="225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Qué documento respalda cada situación.</a:t>
            </a:r>
          </a:p>
          <a:p>
            <a:pPr>
              <a:defRPr sz="2250" b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defRPr>
            </a:pPr>
            <a:r>
              <a:rPr lang="es-MX" sz="3000" b="0" noProof="0" dirty="0">
                <a:solidFill>
                  <a:srgbClr val="323232"/>
                </a:solidFill>
                <a:latin typeface="Franklin Gothic Book"/>
                <a:ea typeface="Franklin Gothic Book"/>
                <a:cs typeface="Franklin Gothic Book"/>
              </a:rPr>
              <a:t>• Quién dará seguimiento.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6DC5659-7CB3-81BD-3C57-6F8D70D07E1D}"/>
              </a:ext>
            </a:extLst>
          </p:cNvPr>
          <p:cNvSpPr>
            <a:spLocks noGrp="1"/>
          </p:cNvSpPr>
          <p:nvPr/>
        </p:nvSpPr>
        <p:spPr>
          <a:xfrm>
            <a:off x="857250" y="4610100"/>
            <a:ext cx="11107882" cy="637467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just">
              <a:defRPr sz="2250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2500" b="1" noProof="0" dirty="0">
                <a:solidFill>
                  <a:schemeClr val="bg1">
                    <a:lumMod val="95000"/>
                  </a:schemeClr>
                </a:solidFill>
                <a:latin typeface="Franklin Gothic Medium"/>
                <a:ea typeface="Franklin Gothic Medium"/>
                <a:cs typeface="Franklin Gothic Medium"/>
              </a:rPr>
              <a:t>Entregar información confiable, comprobable y útil para la continuidad de las obras y los recursos públicos.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B395941-A0B0-3624-5879-70BBCFFF1AAA}"/>
              </a:ext>
            </a:extLst>
          </p:cNvPr>
          <p:cNvSpPr>
            <a:spLocks noGrp="1"/>
          </p:cNvSpPr>
          <p:nvPr/>
        </p:nvSpPr>
        <p:spPr>
          <a:xfrm>
            <a:off x="857250" y="519113"/>
            <a:ext cx="10096500" cy="5334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2550" b="1">
                <a:solidFill>
                  <a:srgbClr val="323232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3000" b="1" noProof="0" dirty="0">
                <a:solidFill>
                  <a:srgbClr val="323232"/>
                </a:solidFill>
                <a:latin typeface="Franklin Gothic Medium"/>
                <a:ea typeface="Franklin Gothic Medium"/>
                <a:cs typeface="Franklin Gothic Medium"/>
              </a:rPr>
              <a:t>Entrega oportuna y continuidad institucional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2A2B3E25-BEA9-AD18-55E1-64515D51E0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9750" y="138820"/>
            <a:ext cx="6991350" cy="46609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3273BE24-42DB-98AF-B3A4-5174B31BE721}"/>
              </a:ext>
            </a:extLst>
          </p:cNvPr>
          <p:cNvSpPr/>
          <p:nvPr/>
        </p:nvSpPr>
        <p:spPr>
          <a:xfrm>
            <a:off x="7405358" y="6364935"/>
            <a:ext cx="3419475" cy="2190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9B7AB75-11EA-951D-40C9-DBB46422B042}"/>
              </a:ext>
            </a:extLst>
          </p:cNvPr>
          <p:cNvSpPr>
            <a:spLocks noGrp="1"/>
          </p:cNvSpPr>
          <p:nvPr/>
        </p:nvSpPr>
        <p:spPr>
          <a:xfrm>
            <a:off x="6262344" y="6343018"/>
            <a:ext cx="5705505" cy="3810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ctr">
              <a:defRPr sz="1650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1300" b="1" dirty="0">
                <a:solidFill>
                  <a:srgbClr val="720E2C"/>
                </a:solidFill>
                <a:latin typeface="Franklin Gothic Medium"/>
                <a:ea typeface="Franklin Gothic Medium"/>
                <a:cs typeface="Franklin Gothic Medium"/>
              </a:rPr>
              <a:t>PROCESO DE ENTREGA-RECEPCIÓN 2021-2027</a:t>
            </a:r>
            <a:endParaRPr lang="es-MX" sz="1300" b="1" noProof="0" dirty="0">
              <a:solidFill>
                <a:srgbClr val="720E2C"/>
              </a:solidFill>
              <a:latin typeface="Franklin Gothic Medium"/>
              <a:ea typeface="Franklin Gothic Medium"/>
              <a:cs typeface="Franklin Gothic Medium"/>
            </a:endParaRPr>
          </a:p>
        </p:txBody>
      </p:sp>
    </p:spTree>
    <p:extLst>
      <p:ext uri="{BB962C8B-B14F-4D97-AF65-F5344CB8AC3E}">
        <p14:creationId xmlns:p14="http://schemas.microsoft.com/office/powerpoint/2010/main" val="3393811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377B6-260B-56AE-C16C-9470D5AE3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7588058-A484-AF07-3A79-C44765DFD21D}"/>
              </a:ext>
            </a:extLst>
          </p:cNvPr>
          <p:cNvSpPr>
            <a:spLocks noGrp="1"/>
          </p:cNvSpPr>
          <p:nvPr/>
        </p:nvSpPr>
        <p:spPr>
          <a:xfrm>
            <a:off x="3700272" y="1367307"/>
            <a:ext cx="5829300" cy="1633537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2550" b="1">
                <a:solidFill>
                  <a:srgbClr val="323232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10000" b="1" noProof="0" dirty="0">
                <a:latin typeface="Franklin Gothic Medium"/>
                <a:ea typeface="Franklin Gothic Medium"/>
                <a:cs typeface="Franklin Gothic Medium"/>
              </a:rPr>
              <a:t>¡Gracias!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A863DFF-5D62-129B-6DBC-DDD5D537B2D0}"/>
              </a:ext>
            </a:extLst>
          </p:cNvPr>
          <p:cNvSpPr/>
          <p:nvPr/>
        </p:nvSpPr>
        <p:spPr>
          <a:xfrm>
            <a:off x="7405358" y="6364935"/>
            <a:ext cx="3419475" cy="2190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56B5EC8-8E5A-E474-CDD8-80091D8696E9}"/>
              </a:ext>
            </a:extLst>
          </p:cNvPr>
          <p:cNvSpPr>
            <a:spLocks noGrp="1"/>
          </p:cNvSpPr>
          <p:nvPr/>
        </p:nvSpPr>
        <p:spPr>
          <a:xfrm>
            <a:off x="6262344" y="6343018"/>
            <a:ext cx="5705505" cy="3810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ctr">
              <a:defRPr sz="1650" b="1">
                <a:solidFill>
                  <a:srgbClr val="A5300F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1300" b="1" dirty="0">
                <a:solidFill>
                  <a:srgbClr val="720E2C"/>
                </a:solidFill>
                <a:latin typeface="Franklin Gothic Medium"/>
                <a:ea typeface="Franklin Gothic Medium"/>
                <a:cs typeface="Franklin Gothic Medium"/>
              </a:rPr>
              <a:t>PROCESO DE ENTREGA-RECEPCIÓN 2021-2027</a:t>
            </a:r>
            <a:endParaRPr lang="es-MX" sz="1300" b="1" noProof="0" dirty="0">
              <a:solidFill>
                <a:srgbClr val="720E2C"/>
              </a:solidFill>
              <a:latin typeface="Franklin Gothic Medium"/>
              <a:ea typeface="Franklin Gothic Medium"/>
              <a:cs typeface="Franklin Gothic Medium"/>
            </a:endParaRP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BD5BDB8E-28BA-AF5A-9006-786B0A025F7C}"/>
              </a:ext>
            </a:extLst>
          </p:cNvPr>
          <p:cNvGrpSpPr/>
          <p:nvPr/>
        </p:nvGrpSpPr>
        <p:grpSpPr>
          <a:xfrm>
            <a:off x="4609113" y="4785115"/>
            <a:ext cx="4011618" cy="707886"/>
            <a:chOff x="5103477" y="4881659"/>
            <a:chExt cx="4011618" cy="707886"/>
          </a:xfrm>
        </p:grpSpPr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9A84C91D-8FEC-6648-4E19-FD8A1A03F6A8}"/>
                </a:ext>
              </a:extLst>
            </p:cNvPr>
            <p:cNvSpPr txBox="1"/>
            <p:nvPr/>
          </p:nvSpPr>
          <p:spPr>
            <a:xfrm>
              <a:off x="5533271" y="4881659"/>
              <a:ext cx="3581824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l" fontAlgn="base"/>
              <a:r>
                <a:rPr lang="es-MX" sz="2000" u="none" strike="noStrike" dirty="0">
                  <a:effectLst/>
                  <a:latin typeface="+mj-lt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david.torres@bcs.gob.mx</a:t>
              </a:r>
              <a:endParaRPr lang="es-MX" sz="2000" dirty="0">
                <a:effectLst/>
                <a:latin typeface="+mj-lt"/>
              </a:endParaRPr>
            </a:p>
            <a:p>
              <a:pPr marR="0" lvl="0" algn="l" fontAlgn="base"/>
              <a:r>
                <a:rPr lang="es-MX" sz="2000" dirty="0">
                  <a:effectLst/>
                  <a:latin typeface="+mj-lt"/>
                </a:rPr>
                <a:t>612 12 39400 Ext. 02026</a:t>
              </a:r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134D36F1-D30B-9952-84C4-0409D999D3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03477" y="5003675"/>
              <a:ext cx="267824" cy="165138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A00AFF24-6068-53AF-98CD-DCD28492C5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08713" y="5339161"/>
              <a:ext cx="267824" cy="228652"/>
            </a:xfrm>
            <a:prstGeom prst="rect">
              <a:avLst/>
            </a:prstGeom>
          </p:spPr>
        </p:pic>
      </p:grpSp>
      <p:sp>
        <p:nvSpPr>
          <p:cNvPr id="15" name="Rectángulo 14">
            <a:extLst>
              <a:ext uri="{FF2B5EF4-FFF2-40B4-BE49-F238E27FC236}">
                <a16:creationId xmlns:a16="http://schemas.microsoft.com/office/drawing/2014/main" id="{D072A00F-C424-D589-917C-B125B56191C0}"/>
              </a:ext>
            </a:extLst>
          </p:cNvPr>
          <p:cNvSpPr>
            <a:spLocks noGrp="1"/>
          </p:cNvSpPr>
          <p:nvPr/>
        </p:nvSpPr>
        <p:spPr>
          <a:xfrm>
            <a:off x="0" y="3323756"/>
            <a:ext cx="12192000" cy="1234991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ctr">
              <a:defRPr sz="2550" b="1">
                <a:solidFill>
                  <a:srgbClr val="323232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2500" b="1" dirty="0"/>
              <a:t>Les deseamos éxito en el proceso de entrega-recepción. </a:t>
            </a:r>
          </a:p>
          <a:p>
            <a:pPr algn="ctr">
              <a:defRPr sz="2550" b="1">
                <a:solidFill>
                  <a:srgbClr val="323232"/>
                </a:solidFill>
                <a:latin typeface="Franklin Gothic Medium"/>
                <a:ea typeface="Franklin Gothic Medium"/>
                <a:cs typeface="Franklin Gothic Medium"/>
              </a:defRPr>
            </a:pPr>
            <a:r>
              <a:rPr lang="es-MX" sz="2500" b="1" dirty="0"/>
              <a:t>Quedamos a sus órdenes para cualquier consulta</a:t>
            </a:r>
            <a:r>
              <a:rPr lang="es-MX" sz="2500" b="1" noProof="0" dirty="0">
                <a:latin typeface="Franklin Gothic Medium"/>
                <a:ea typeface="Franklin Gothic Medium"/>
                <a:cs typeface="Franklin Gothic Medium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803975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e Office">
  <a:themeElements>
    <a:clrScheme name="Rojo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extura grung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828</Words>
  <Application>Microsoft Office PowerPoint</Application>
  <PresentationFormat>Panorámica</PresentationFormat>
  <Paragraphs>108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Franklin Gothic Book</vt:lpstr>
      <vt:lpstr>Franklin Gothic Medium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Cuenta Microsoft</dc:creator>
  <cp:lastModifiedBy>Rafael Bonilla</cp:lastModifiedBy>
  <cp:revision>74</cp:revision>
  <dcterms:created xsi:type="dcterms:W3CDTF">2026-09-07T18:54:29Z</dcterms:created>
  <dcterms:modified xsi:type="dcterms:W3CDTF">2026-09-08T15:45:47Z</dcterms:modified>
</cp:coreProperties>
</file>